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handoutMasterIdLst>
    <p:handoutMasterId r:id="rId27"/>
  </p:handoutMasterIdLst>
  <p:sldIdLst>
    <p:sldId id="256" r:id="rId2"/>
    <p:sldId id="259" r:id="rId3"/>
    <p:sldId id="285" r:id="rId4"/>
    <p:sldId id="286" r:id="rId5"/>
    <p:sldId id="287" r:id="rId6"/>
    <p:sldId id="303" r:id="rId7"/>
    <p:sldId id="288" r:id="rId8"/>
    <p:sldId id="289" r:id="rId9"/>
    <p:sldId id="264" r:id="rId10"/>
    <p:sldId id="291" r:id="rId11"/>
    <p:sldId id="292" r:id="rId12"/>
    <p:sldId id="294" r:id="rId13"/>
    <p:sldId id="295" r:id="rId14"/>
    <p:sldId id="296" r:id="rId15"/>
    <p:sldId id="297" r:id="rId16"/>
    <p:sldId id="298" r:id="rId17"/>
    <p:sldId id="299" r:id="rId18"/>
    <p:sldId id="300" r:id="rId19"/>
    <p:sldId id="301" r:id="rId20"/>
    <p:sldId id="302" r:id="rId21"/>
    <p:sldId id="268" r:id="rId22"/>
    <p:sldId id="290" r:id="rId23"/>
    <p:sldId id="304" r:id="rId24"/>
    <p:sldId id="280" r:id="rId25"/>
  </p:sldIdLst>
  <p:sldSz cx="9144000" cy="5143500" type="screen16x9"/>
  <p:notesSz cx="6858000" cy="9144000"/>
  <p:embeddedFontLst>
    <p:embeddedFont>
      <p:font typeface="Helvetica Neue" panose="020B0604020202020204" charset="0"/>
      <p:regular r:id="rId28"/>
      <p:bold r:id="rId29"/>
      <p:italic r:id="rId30"/>
      <p:boldItalic r:id="rId31"/>
    </p:embeddedFont>
    <p:embeddedFont>
      <p:font typeface="Roboto Slab" panose="020B0604020202020204" charset="0"/>
      <p:regular r:id="rId32"/>
      <p:bold r:id="rId33"/>
    </p:embeddedFont>
    <p:embeddedFont>
      <p:font typeface="Nixie One" panose="020B0604020202020204"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3E6041-A315-400C-99EA-DDA2F69351E3}">
  <a:tblStyle styleId="{623E6041-A315-400C-99EA-DDA2F69351E3}"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683" autoAdjust="0"/>
  </p:normalViewPr>
  <p:slideViewPr>
    <p:cSldViewPr snapToGrid="0">
      <p:cViewPr varScale="1">
        <p:scale>
          <a:sx n="87" d="100"/>
          <a:sy n="87" d="100"/>
        </p:scale>
        <p:origin x="90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az\Desktop\Group1_Project_Insights%20(Autosave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az\Desktop\Group1_Project_Insights%20(Autosaved).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EPCC</a:t>
            </a:r>
            <a:r>
              <a:rPr lang="en-US" baseline="0" dirty="0"/>
              <a:t> SCENARIOS</a:t>
            </a:r>
            <a:endParaRPr lang="en-US"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Sheet1!$C$1</c:f>
              <c:strCache>
                <c:ptCount val="1"/>
                <c:pt idx="0">
                  <c:v>Pessimistic</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Sheet1!$B$2:$B$4</c:f>
              <c:strCache>
                <c:ptCount val="3"/>
                <c:pt idx="0">
                  <c:v>EPCC</c:v>
                </c:pt>
                <c:pt idx="1">
                  <c:v>NPV</c:v>
                </c:pt>
                <c:pt idx="2">
                  <c:v>Net Profit</c:v>
                </c:pt>
              </c:strCache>
            </c:strRef>
          </c:cat>
          <c:val>
            <c:numRef>
              <c:f>Sheet1!$C$2:$C$4</c:f>
              <c:numCache>
                <c:formatCode>0.0</c:formatCode>
                <c:ptCount val="3"/>
                <c:pt idx="0" formatCode="General">
                  <c:v>3500</c:v>
                </c:pt>
                <c:pt idx="1">
                  <c:v>148.24665542307301</c:v>
                </c:pt>
                <c:pt idx="2" formatCode="0">
                  <c:v>366.12228904759399</c:v>
                </c:pt>
              </c:numCache>
            </c:numRef>
          </c:val>
          <c:extLst>
            <c:ext xmlns:c16="http://schemas.microsoft.com/office/drawing/2014/chart" uri="{C3380CC4-5D6E-409C-BE32-E72D297353CC}">
              <c16:uniqueId val="{00000000-9D7D-47AC-9495-29AA88C7FFDA}"/>
            </c:ext>
          </c:extLst>
        </c:ser>
        <c:ser>
          <c:idx val="1"/>
          <c:order val="1"/>
          <c:tx>
            <c:strRef>
              <c:f>Sheet1!$D$1</c:f>
              <c:strCache>
                <c:ptCount val="1"/>
                <c:pt idx="0">
                  <c:v>Most Likely</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Sheet1!$B$2:$B$4</c:f>
              <c:strCache>
                <c:ptCount val="3"/>
                <c:pt idx="0">
                  <c:v>EPCC</c:v>
                </c:pt>
                <c:pt idx="1">
                  <c:v>NPV</c:v>
                </c:pt>
                <c:pt idx="2">
                  <c:v>Net Profit</c:v>
                </c:pt>
              </c:strCache>
            </c:strRef>
          </c:cat>
          <c:val>
            <c:numRef>
              <c:f>Sheet1!$D$2:$D$4</c:f>
              <c:numCache>
                <c:formatCode>0.0</c:formatCode>
                <c:ptCount val="3"/>
                <c:pt idx="0" formatCode="General">
                  <c:v>2025</c:v>
                </c:pt>
                <c:pt idx="1">
                  <c:v>291.45053891821902</c:v>
                </c:pt>
                <c:pt idx="2" formatCode="0">
                  <c:v>654.07020589619106</c:v>
                </c:pt>
              </c:numCache>
            </c:numRef>
          </c:val>
          <c:extLst>
            <c:ext xmlns:c16="http://schemas.microsoft.com/office/drawing/2014/chart" uri="{C3380CC4-5D6E-409C-BE32-E72D297353CC}">
              <c16:uniqueId val="{00000001-9D7D-47AC-9495-29AA88C7FFDA}"/>
            </c:ext>
          </c:extLst>
        </c:ser>
        <c:ser>
          <c:idx val="2"/>
          <c:order val="2"/>
          <c:tx>
            <c:strRef>
              <c:f>Sheet1!$E$1</c:f>
              <c:strCache>
                <c:ptCount val="1"/>
                <c:pt idx="0">
                  <c:v>Optimistic</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Sheet1!$B$2:$B$4</c:f>
              <c:strCache>
                <c:ptCount val="3"/>
                <c:pt idx="0">
                  <c:v>EPCC</c:v>
                </c:pt>
                <c:pt idx="1">
                  <c:v>NPV</c:v>
                </c:pt>
                <c:pt idx="2">
                  <c:v>Net Profit</c:v>
                </c:pt>
              </c:strCache>
            </c:strRef>
          </c:cat>
          <c:val>
            <c:numRef>
              <c:f>Sheet1!$E$2:$E$4</c:f>
              <c:numCache>
                <c:formatCode>0.0</c:formatCode>
                <c:ptCount val="3"/>
                <c:pt idx="0" formatCode="General">
                  <c:v>1900</c:v>
                </c:pt>
                <c:pt idx="1">
                  <c:v>303.58646124831603</c:v>
                </c:pt>
                <c:pt idx="2" formatCode="0">
                  <c:v>678.472571730818</c:v>
                </c:pt>
              </c:numCache>
            </c:numRef>
          </c:val>
          <c:extLst>
            <c:ext xmlns:c16="http://schemas.microsoft.com/office/drawing/2014/chart" uri="{C3380CC4-5D6E-409C-BE32-E72D297353CC}">
              <c16:uniqueId val="{00000002-9D7D-47AC-9495-29AA88C7FFDA}"/>
            </c:ext>
          </c:extLst>
        </c:ser>
        <c:dLbls>
          <c:dLblPos val="outEnd"/>
          <c:showLegendKey val="0"/>
          <c:showVal val="1"/>
          <c:showCatName val="0"/>
          <c:showSerName val="0"/>
          <c:showPercent val="0"/>
          <c:showBubbleSize val="0"/>
        </c:dLbls>
        <c:gapWidth val="100"/>
        <c:overlap val="-24"/>
        <c:axId val="765291504"/>
        <c:axId val="765287568"/>
      </c:barChart>
      <c:catAx>
        <c:axId val="76529150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65287568"/>
        <c:crosses val="autoZero"/>
        <c:auto val="1"/>
        <c:lblAlgn val="ctr"/>
        <c:lblOffset val="100"/>
        <c:noMultiLvlLbl val="0"/>
      </c:catAx>
      <c:valAx>
        <c:axId val="76528756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765291504"/>
        <c:crosses val="autoZero"/>
        <c:crossBetween val="between"/>
      </c:valAx>
      <c:spPr>
        <a:noFill/>
        <a:ln>
          <a:noFill/>
        </a:ln>
        <a:effectLst/>
      </c:spPr>
    </c:plotArea>
    <c:legend>
      <c:legendPos val="b"/>
      <c:layout>
        <c:manualLayout>
          <c:xMode val="edge"/>
          <c:yMode val="edge"/>
          <c:x val="0.2592685368208727"/>
          <c:y val="0.17592286455064401"/>
          <c:w val="0.60344903416932494"/>
          <c:h val="9.4592915956842702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r>
              <a:rPr lang="en-US"/>
              <a:t>Tariff Scenarios</a:t>
            </a:r>
          </a:p>
        </c:rich>
      </c:tx>
      <c:overlay val="0"/>
      <c:spPr>
        <a:noFill/>
        <a:ln>
          <a:noFill/>
        </a:ln>
        <a:effectLst/>
      </c:spPr>
      <c:txPr>
        <a:bodyPr rot="0" spcFirstLastPara="1" vertOverflow="ellipsis" vert="horz" wrap="square" anchor="ctr" anchorCtr="1"/>
        <a:lstStyle/>
        <a:p>
          <a:pPr>
            <a:defRPr sz="1800" b="0" i="0" u="none" strike="noStrike" kern="1200" cap="all" baseline="0">
              <a:solidFill>
                <a:schemeClr val="lt1"/>
              </a:solidFill>
              <a:latin typeface="+mn-lt"/>
              <a:ea typeface="+mn-ea"/>
              <a:cs typeface="+mn-cs"/>
            </a:defRPr>
          </a:pPr>
          <a:endParaRPr lang="en-US"/>
        </a:p>
      </c:txPr>
    </c:title>
    <c:autoTitleDeleted val="0"/>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Sheet1!$D$9</c:f>
              <c:strCache>
                <c:ptCount val="1"/>
                <c:pt idx="0">
                  <c:v>Pessimistic</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spPr>
              <a:solidFill>
                <a:schemeClr val="accent1">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Sheet1!$C$10:$C$12</c:f>
              <c:strCache>
                <c:ptCount val="3"/>
                <c:pt idx="0">
                  <c:v>Tariff</c:v>
                </c:pt>
                <c:pt idx="1">
                  <c:v>NPV</c:v>
                </c:pt>
                <c:pt idx="2">
                  <c:v>Net Profit</c:v>
                </c:pt>
              </c:strCache>
            </c:strRef>
          </c:cat>
          <c:val>
            <c:numRef>
              <c:f>Sheet1!$D$10:$D$12</c:f>
              <c:numCache>
                <c:formatCode>0.0</c:formatCode>
                <c:ptCount val="3"/>
                <c:pt idx="0" formatCode="General">
                  <c:v>0.12</c:v>
                </c:pt>
                <c:pt idx="1">
                  <c:v>136.430064710305</c:v>
                </c:pt>
                <c:pt idx="2" formatCode="0">
                  <c:v>244.15144192826401</c:v>
                </c:pt>
              </c:numCache>
            </c:numRef>
          </c:val>
          <c:extLst>
            <c:ext xmlns:c16="http://schemas.microsoft.com/office/drawing/2014/chart" uri="{C3380CC4-5D6E-409C-BE32-E72D297353CC}">
              <c16:uniqueId val="{00000000-DACF-434B-8B9C-F3D0E9C7BF77}"/>
            </c:ext>
          </c:extLst>
        </c:ser>
        <c:ser>
          <c:idx val="1"/>
          <c:order val="1"/>
          <c:tx>
            <c:strRef>
              <c:f>Sheet1!$E$9</c:f>
              <c:strCache>
                <c:ptCount val="1"/>
                <c:pt idx="0">
                  <c:v>Most Likely</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Lbls>
            <c:spPr>
              <a:solidFill>
                <a:schemeClr val="accent2">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Sheet1!$C$10:$C$12</c:f>
              <c:strCache>
                <c:ptCount val="3"/>
                <c:pt idx="0">
                  <c:v>Tariff</c:v>
                </c:pt>
                <c:pt idx="1">
                  <c:v>NPV</c:v>
                </c:pt>
                <c:pt idx="2">
                  <c:v>Net Profit</c:v>
                </c:pt>
              </c:strCache>
            </c:strRef>
          </c:cat>
          <c:val>
            <c:numRef>
              <c:f>Sheet1!$E$10:$E$12</c:f>
              <c:numCache>
                <c:formatCode>0.0</c:formatCode>
                <c:ptCount val="3"/>
                <c:pt idx="0" formatCode="General">
                  <c:v>0.15</c:v>
                </c:pt>
                <c:pt idx="1">
                  <c:v>252.69542036624</c:v>
                </c:pt>
                <c:pt idx="2" formatCode="0">
                  <c:v>551.59051490420904</c:v>
                </c:pt>
              </c:numCache>
            </c:numRef>
          </c:val>
          <c:extLst>
            <c:ext xmlns:c16="http://schemas.microsoft.com/office/drawing/2014/chart" uri="{C3380CC4-5D6E-409C-BE32-E72D297353CC}">
              <c16:uniqueId val="{00000001-DACF-434B-8B9C-F3D0E9C7BF77}"/>
            </c:ext>
          </c:extLst>
        </c:ser>
        <c:ser>
          <c:idx val="2"/>
          <c:order val="2"/>
          <c:tx>
            <c:strRef>
              <c:f>Sheet1!$F$9</c:f>
              <c:strCache>
                <c:ptCount val="1"/>
                <c:pt idx="0">
                  <c:v>Optimistic</c:v>
                </c:pt>
              </c:strCache>
            </c:strRef>
          </c:tx>
          <c:spPr>
            <a:solidFill>
              <a:schemeClr val="accent3">
                <a:alpha val="88000"/>
              </a:schemeClr>
            </a:solidFill>
            <a:ln>
              <a:solidFill>
                <a:schemeClr val="accent3">
                  <a:lumMod val="50000"/>
                </a:schemeClr>
              </a:solidFill>
            </a:ln>
            <a:effectLst/>
            <a:scene3d>
              <a:camera prst="orthographicFront"/>
              <a:lightRig rig="threePt" dir="t"/>
            </a:scene3d>
            <a:sp3d prstMaterial="flat">
              <a:contourClr>
                <a:schemeClr val="accent3">
                  <a:lumMod val="50000"/>
                </a:schemeClr>
              </a:contourClr>
            </a:sp3d>
          </c:spPr>
          <c:invertIfNegative val="0"/>
          <c:dLbls>
            <c:spPr>
              <a:solidFill>
                <a:schemeClr val="accent3">
                  <a:alpha val="30000"/>
                </a:schemeClr>
              </a:solidFill>
              <a:ln>
                <a:solidFill>
                  <a:schemeClr val="lt1">
                    <a:alpha val="50000"/>
                  </a:scheme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Sheet1!$C$10:$C$12</c:f>
              <c:strCache>
                <c:ptCount val="3"/>
                <c:pt idx="0">
                  <c:v>Tariff</c:v>
                </c:pt>
                <c:pt idx="1">
                  <c:v>NPV</c:v>
                </c:pt>
                <c:pt idx="2">
                  <c:v>Net Profit</c:v>
                </c:pt>
              </c:strCache>
            </c:strRef>
          </c:cat>
          <c:val>
            <c:numRef>
              <c:f>Sheet1!$F$10:$F$12</c:f>
              <c:numCache>
                <c:formatCode>0.0</c:formatCode>
                <c:ptCount val="3"/>
                <c:pt idx="0" formatCode="General">
                  <c:v>0.16500000000000001</c:v>
                </c:pt>
                <c:pt idx="1">
                  <c:v>310.828098194208</c:v>
                </c:pt>
                <c:pt idx="2" formatCode="0">
                  <c:v>705.31005139218098</c:v>
                </c:pt>
              </c:numCache>
            </c:numRef>
          </c:val>
          <c:extLst>
            <c:ext xmlns:c16="http://schemas.microsoft.com/office/drawing/2014/chart" uri="{C3380CC4-5D6E-409C-BE32-E72D297353CC}">
              <c16:uniqueId val="{00000002-DACF-434B-8B9C-F3D0E9C7BF77}"/>
            </c:ext>
          </c:extLst>
        </c:ser>
        <c:dLbls>
          <c:showLegendKey val="0"/>
          <c:showVal val="1"/>
          <c:showCatName val="0"/>
          <c:showSerName val="0"/>
          <c:showPercent val="0"/>
          <c:showBubbleSize val="0"/>
        </c:dLbls>
        <c:gapWidth val="84"/>
        <c:gapDepth val="53"/>
        <c:shape val="box"/>
        <c:axId val="765289864"/>
        <c:axId val="765291832"/>
        <c:axId val="0"/>
      </c:bar3DChart>
      <c:catAx>
        <c:axId val="76528986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765291832"/>
        <c:crosses val="autoZero"/>
        <c:auto val="1"/>
        <c:lblAlgn val="ctr"/>
        <c:lblOffset val="100"/>
        <c:noMultiLvlLbl val="0"/>
      </c:catAx>
      <c:valAx>
        <c:axId val="765291832"/>
        <c:scaling>
          <c:orientation val="minMax"/>
        </c:scaling>
        <c:delete val="1"/>
        <c:axPos val="l"/>
        <c:numFmt formatCode="General" sourceLinked="1"/>
        <c:majorTickMark val="out"/>
        <c:minorTickMark val="none"/>
        <c:tickLblPos val="nextTo"/>
        <c:crossAx val="76528986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6350" cap="flat" cmpd="sng" algn="ctr">
      <a:solidFill>
        <a:schemeClr val="dk1">
          <a:tint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128" b="0" i="0" u="none" strike="noStrike" baseline="0" dirty="0" err="1">
                <a:effectLst/>
              </a:rPr>
              <a:t>mn</a:t>
            </a:r>
            <a:r>
              <a:rPr lang="en-US" sz="2128" b="0" i="0" u="none" strike="noStrike" baseline="0" dirty="0">
                <a:effectLst/>
              </a:rPr>
              <a:t>$ per unit increment of specific productivity</a:t>
            </a:r>
            <a:endParaRPr lang="en-US" dirty="0"/>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spPr>
            <a:ln w="34925" cap="rnd">
              <a:solidFill>
                <a:schemeClr val="accent1"/>
              </a:solidFill>
              <a:round/>
            </a:ln>
            <a:effectLst>
              <a:outerShdw blurRad="40000" dist="23000" dir="5400000" rotWithShape="0">
                <a:srgbClr val="000000">
                  <a:alpha val="35000"/>
                </a:srgbClr>
              </a:outerShdw>
            </a:effectLst>
          </c:spPr>
          <c:marker>
            <c:symbol val="none"/>
          </c:marker>
          <c:val>
            <c:numRef>
              <c:f>'Analysis Report - NOSP'!$C$3:$C$12</c:f>
              <c:numCache>
                <c:formatCode>General</c:formatCode>
                <c:ptCount val="10"/>
                <c:pt idx="0">
                  <c:v>1.1374931274437983</c:v>
                </c:pt>
                <c:pt idx="1">
                  <c:v>1.1516407773342223</c:v>
                </c:pt>
                <c:pt idx="2">
                  <c:v>1.1644945535934161</c:v>
                </c:pt>
                <c:pt idx="3">
                  <c:v>1.179436005648745</c:v>
                </c:pt>
                <c:pt idx="4">
                  <c:v>1.1913593501946005</c:v>
                </c:pt>
                <c:pt idx="5">
                  <c:v>1.2036454026817107</c:v>
                </c:pt>
                <c:pt idx="6">
                  <c:v>1.2179781578430702</c:v>
                </c:pt>
                <c:pt idx="7">
                  <c:v>1.229869159613918</c:v>
                </c:pt>
                <c:pt idx="8">
                  <c:v>1.2411375304089574</c:v>
                </c:pt>
                <c:pt idx="9">
                  <c:v>1.2518755597157452</c:v>
                </c:pt>
              </c:numCache>
            </c:numRef>
          </c:val>
          <c:smooth val="0"/>
          <c:extLst>
            <c:ext xmlns:c16="http://schemas.microsoft.com/office/drawing/2014/chart" uri="{C3380CC4-5D6E-409C-BE32-E72D297353CC}">
              <c16:uniqueId val="{00000000-8449-45B4-AB65-6D6896874B4A}"/>
            </c:ext>
          </c:extLst>
        </c:ser>
        <c:dLbls>
          <c:showLegendKey val="0"/>
          <c:showVal val="0"/>
          <c:showCatName val="0"/>
          <c:showSerName val="0"/>
          <c:showPercent val="0"/>
          <c:showBubbleSize val="0"/>
        </c:dLbls>
        <c:smooth val="0"/>
        <c:axId val="561095832"/>
        <c:axId val="561096160"/>
      </c:lineChart>
      <c:catAx>
        <c:axId val="561095832"/>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61096160"/>
        <c:crosses val="autoZero"/>
        <c:auto val="1"/>
        <c:lblAlgn val="ctr"/>
        <c:lblOffset val="100"/>
        <c:noMultiLvlLbl val="0"/>
      </c:catAx>
      <c:valAx>
        <c:axId val="56109616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61095832"/>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2128" b="0" i="0" u="none" strike="noStrike" baseline="0" dirty="0" err="1">
                <a:effectLst/>
              </a:rPr>
              <a:t>mn</a:t>
            </a:r>
            <a:r>
              <a:rPr lang="en-US" sz="2128" b="0" i="0" u="none" strike="noStrike" baseline="0" dirty="0">
                <a:effectLst/>
              </a:rPr>
              <a:t>$ per $cent </a:t>
            </a:r>
            <a:endParaRPr lang="en-US" dirty="0"/>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spPr>
            <a:ln w="34925" cap="rnd">
              <a:solidFill>
                <a:schemeClr val="accent1"/>
              </a:solidFill>
              <a:round/>
            </a:ln>
            <a:effectLst>
              <a:outerShdw blurRad="40000" dist="23000" dir="5400000" rotWithShape="0">
                <a:srgbClr val="000000">
                  <a:alpha val="35000"/>
                </a:srgbClr>
              </a:outerShdw>
            </a:effectLst>
          </c:spPr>
          <c:marker>
            <c:symbol val="none"/>
          </c:marker>
          <c:val>
            <c:numRef>
              <c:f>'Analysis Report for NOS tariff'!$C$3:$C$12</c:f>
              <c:numCache>
                <c:formatCode>General</c:formatCode>
                <c:ptCount val="10"/>
                <c:pt idx="0">
                  <c:v>92.377466526331233</c:v>
                </c:pt>
                <c:pt idx="1">
                  <c:v>93.292742942671254</c:v>
                </c:pt>
                <c:pt idx="2">
                  <c:v>93.804686903910152</c:v>
                </c:pt>
                <c:pt idx="3">
                  <c:v>96.691224526955722</c:v>
                </c:pt>
                <c:pt idx="4">
                  <c:v>98.022110784366447</c:v>
                </c:pt>
                <c:pt idx="5">
                  <c:v>99.012810350307888</c:v>
                </c:pt>
                <c:pt idx="6">
                  <c:v>100.35032654033367</c:v>
                </c:pt>
                <c:pt idx="7">
                  <c:v>101.60817039092686</c:v>
                </c:pt>
                <c:pt idx="8">
                  <c:v>102.8331115593484</c:v>
                </c:pt>
                <c:pt idx="9">
                  <c:v>103.20706079997186</c:v>
                </c:pt>
              </c:numCache>
            </c:numRef>
          </c:val>
          <c:smooth val="0"/>
          <c:extLst>
            <c:ext xmlns:c16="http://schemas.microsoft.com/office/drawing/2014/chart" uri="{C3380CC4-5D6E-409C-BE32-E72D297353CC}">
              <c16:uniqueId val="{00000000-BD97-48B4-A934-7DD096AB3881}"/>
            </c:ext>
          </c:extLst>
        </c:ser>
        <c:dLbls>
          <c:showLegendKey val="0"/>
          <c:showVal val="0"/>
          <c:showCatName val="0"/>
          <c:showSerName val="0"/>
          <c:showPercent val="0"/>
          <c:showBubbleSize val="0"/>
        </c:dLbls>
        <c:smooth val="0"/>
        <c:axId val="558051560"/>
        <c:axId val="558051888"/>
      </c:lineChart>
      <c:catAx>
        <c:axId val="558051560"/>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58051888"/>
        <c:crosses val="autoZero"/>
        <c:auto val="1"/>
        <c:lblAlgn val="ctr"/>
        <c:lblOffset val="100"/>
        <c:noMultiLvlLbl val="0"/>
      </c:catAx>
      <c:valAx>
        <c:axId val="55805188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558051560"/>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AA2364-89A3-472C-B368-3E2F8AFB998E}" type="datetimeFigureOut">
              <a:rPr lang="en-US" smtClean="0"/>
              <a:t>12/11/2016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UConn-OPIM-5641-BDM</a:t>
            </a: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742C63-DCB1-4396-AA6F-B28E0AA8F478}" type="slidenum">
              <a:rPr lang="en-US" smtClean="0"/>
              <a:t>‹#›</a:t>
            </a:fld>
            <a:endParaRPr lang="en-US"/>
          </a:p>
        </p:txBody>
      </p:sp>
    </p:spTree>
    <p:extLst>
      <p:ext uri="{BB962C8B-B14F-4D97-AF65-F5344CB8AC3E}">
        <p14:creationId xmlns:p14="http://schemas.microsoft.com/office/powerpoint/2010/main" val="268259801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2844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4" name="Shape 4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67074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4941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1982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93250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24568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1615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p:nvPr/>
        </p:nvSpPr>
        <p:spPr>
          <a:xfrm>
            <a:off x="0" y="4288500"/>
            <a:ext cx="9144000" cy="247500"/>
          </a:xfrm>
          <a:prstGeom prst="rect">
            <a:avLst/>
          </a:prstGeom>
          <a:solidFill>
            <a:srgbClr val="165751"/>
          </a:solidFill>
          <a:ln>
            <a:noFill/>
          </a:ln>
        </p:spPr>
        <p:txBody>
          <a:bodyPr lIns="91425" tIns="91425" rIns="91425" bIns="91425" anchor="ctr" anchorCtr="0">
            <a:noAutofit/>
          </a:bodyPr>
          <a:lstStyle/>
          <a:p>
            <a:pPr lvl="0">
              <a:spcBef>
                <a:spcPts val="0"/>
              </a:spcBef>
              <a:buNone/>
            </a:pPr>
            <a:endParaRPr/>
          </a:p>
        </p:txBody>
      </p:sp>
      <p:sp>
        <p:nvSpPr>
          <p:cNvPr id="10" name="Shape 10"/>
          <p:cNvSpPr/>
          <p:nvPr/>
        </p:nvSpPr>
        <p:spPr>
          <a:xfrm>
            <a:off x="0" y="0"/>
            <a:ext cx="9144000" cy="530699"/>
          </a:xfrm>
          <a:prstGeom prst="rect">
            <a:avLst/>
          </a:prstGeom>
          <a:solidFill>
            <a:srgbClr val="18637B"/>
          </a:solidFill>
          <a:ln>
            <a:noFill/>
          </a:ln>
        </p:spPr>
        <p:txBody>
          <a:bodyPr lIns="91425" tIns="91425" rIns="91425" bIns="91425" anchor="ctr" anchorCtr="0">
            <a:noAutofit/>
          </a:bodyPr>
          <a:lstStyle/>
          <a:p>
            <a:pPr lvl="0" rtl="0">
              <a:spcBef>
                <a:spcPts val="0"/>
              </a:spcBef>
              <a:buNone/>
            </a:pPr>
            <a:endParaRPr>
              <a:solidFill>
                <a:srgbClr val="114454"/>
              </a:solidFill>
            </a:endParaRPr>
          </a:p>
        </p:txBody>
      </p:sp>
      <p:sp>
        <p:nvSpPr>
          <p:cNvPr id="11" name="Shape 11"/>
          <p:cNvSpPr/>
          <p:nvPr/>
        </p:nvSpPr>
        <p:spPr>
          <a:xfrm>
            <a:off x="0" y="500625"/>
            <a:ext cx="9144000" cy="3824100"/>
          </a:xfrm>
          <a:prstGeom prst="rect">
            <a:avLst/>
          </a:prstGeom>
          <a:solidFill>
            <a:srgbClr val="124057"/>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0" y="4493604"/>
            <a:ext cx="9144000" cy="118200"/>
          </a:xfrm>
          <a:prstGeom prst="rect">
            <a:avLst/>
          </a:prstGeom>
          <a:solidFill>
            <a:srgbClr val="3B8D6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0" y="4584075"/>
            <a:ext cx="9144000" cy="559499"/>
          </a:xfrm>
          <a:prstGeom prst="rect">
            <a:avLst/>
          </a:prstGeom>
          <a:solidFill>
            <a:srgbClr val="94BF6E"/>
          </a:solidFill>
          <a:ln>
            <a:noFill/>
          </a:ln>
        </p:spPr>
        <p:txBody>
          <a:bodyPr lIns="91425" tIns="91425" rIns="91425" bIns="91425" anchor="ctr" anchorCtr="0">
            <a:noAutofit/>
          </a:bodyPr>
          <a:lstStyle/>
          <a:p>
            <a:pPr lvl="0">
              <a:spcBef>
                <a:spcPts val="0"/>
              </a:spcBef>
              <a:buNone/>
            </a:pPr>
            <a:endParaRPr/>
          </a:p>
        </p:txBody>
      </p:sp>
      <p:sp>
        <p:nvSpPr>
          <p:cNvPr id="14" name="Shape 14"/>
          <p:cNvSpPr txBox="1">
            <a:spLocks noGrp="1"/>
          </p:cNvSpPr>
          <p:nvPr>
            <p:ph type="ctrTitle"/>
          </p:nvPr>
        </p:nvSpPr>
        <p:spPr>
          <a:xfrm>
            <a:off x="685800" y="2601425"/>
            <a:ext cx="5810400" cy="1159799"/>
          </a:xfrm>
          <a:prstGeom prst="rect">
            <a:avLst/>
          </a:prstGeom>
        </p:spPr>
        <p:txBody>
          <a:bodyPr lIns="91425" tIns="91425" rIns="91425" bIns="91425" anchor="b" anchorCtr="0"/>
          <a:lstStyle>
            <a:lvl1pPr lvl="0">
              <a:spcBef>
                <a:spcPts val="0"/>
              </a:spcBef>
              <a:buSzPct val="100000"/>
              <a:defRPr sz="4800"/>
            </a:lvl1pPr>
            <a:lvl2pPr lvl="1" algn="ctr">
              <a:spcBef>
                <a:spcPts val="0"/>
              </a:spcBef>
              <a:buSzPct val="100000"/>
              <a:defRPr sz="6000"/>
            </a:lvl2pPr>
            <a:lvl3pPr lvl="2" algn="ctr">
              <a:spcBef>
                <a:spcPts val="0"/>
              </a:spcBef>
              <a:buSzPct val="100000"/>
              <a:defRPr sz="6000"/>
            </a:lvl3pPr>
            <a:lvl4pPr lvl="3" algn="ctr">
              <a:spcBef>
                <a:spcPts val="0"/>
              </a:spcBef>
              <a:buSzPct val="100000"/>
              <a:defRPr sz="6000"/>
            </a:lvl4pPr>
            <a:lvl5pPr lvl="4" algn="ctr">
              <a:spcBef>
                <a:spcPts val="0"/>
              </a:spcBef>
              <a:buSzPct val="100000"/>
              <a:defRPr sz="6000"/>
            </a:lvl5pPr>
            <a:lvl6pPr lvl="5" algn="ctr">
              <a:spcBef>
                <a:spcPts val="0"/>
              </a:spcBef>
              <a:buSzPct val="100000"/>
              <a:defRPr sz="6000"/>
            </a:lvl6pPr>
            <a:lvl7pPr lvl="6" algn="ctr">
              <a:spcBef>
                <a:spcPts val="0"/>
              </a:spcBef>
              <a:buSzPct val="100000"/>
              <a:defRPr sz="6000"/>
            </a:lvl7pPr>
            <a:lvl8pPr lvl="7" algn="ctr">
              <a:spcBef>
                <a:spcPts val="0"/>
              </a:spcBef>
              <a:buSzPct val="100000"/>
              <a:defRPr sz="6000"/>
            </a:lvl8pPr>
            <a:lvl9pPr lvl="8" algn="ctr">
              <a:spcBef>
                <a:spcPts val="0"/>
              </a:spcBef>
              <a:buSzPct val="100000"/>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4113600" y="2878750"/>
            <a:ext cx="4505699" cy="1159799"/>
          </a:xfrm>
          <a:prstGeom prst="rect">
            <a:avLst/>
          </a:prstGeom>
        </p:spPr>
        <p:txBody>
          <a:bodyPr lIns="91425" tIns="91425" rIns="91425" bIns="91425" anchor="b" anchorCtr="0"/>
          <a:lstStyle>
            <a:lvl1pPr lvl="0" rtl="0">
              <a:spcBef>
                <a:spcPts val="0"/>
              </a:spcBef>
              <a:buClr>
                <a:srgbClr val="114454"/>
              </a:buClr>
              <a:buSzPct val="100000"/>
              <a:defRPr sz="4800">
                <a:solidFill>
                  <a:srgbClr val="114454"/>
                </a:solidFill>
              </a:defRPr>
            </a:lvl1pPr>
            <a:lvl2pPr lvl="1" rtl="0">
              <a:spcBef>
                <a:spcPts val="0"/>
              </a:spcBef>
              <a:buClr>
                <a:srgbClr val="114454"/>
              </a:buClr>
              <a:buSzPct val="100000"/>
              <a:defRPr sz="4800">
                <a:solidFill>
                  <a:srgbClr val="114454"/>
                </a:solidFill>
              </a:defRPr>
            </a:lvl2pPr>
            <a:lvl3pPr lvl="2" rtl="0">
              <a:spcBef>
                <a:spcPts val="0"/>
              </a:spcBef>
              <a:buClr>
                <a:srgbClr val="114454"/>
              </a:buClr>
              <a:buSzPct val="100000"/>
              <a:defRPr sz="4800">
                <a:solidFill>
                  <a:srgbClr val="114454"/>
                </a:solidFill>
              </a:defRPr>
            </a:lvl3pPr>
            <a:lvl4pPr lvl="3" rtl="0">
              <a:spcBef>
                <a:spcPts val="0"/>
              </a:spcBef>
              <a:buClr>
                <a:srgbClr val="114454"/>
              </a:buClr>
              <a:buSzPct val="100000"/>
              <a:defRPr sz="4800">
                <a:solidFill>
                  <a:srgbClr val="114454"/>
                </a:solidFill>
              </a:defRPr>
            </a:lvl4pPr>
            <a:lvl5pPr lvl="4" rtl="0">
              <a:spcBef>
                <a:spcPts val="0"/>
              </a:spcBef>
              <a:buClr>
                <a:srgbClr val="114454"/>
              </a:buClr>
              <a:buSzPct val="100000"/>
              <a:defRPr sz="4800">
                <a:solidFill>
                  <a:srgbClr val="114454"/>
                </a:solidFill>
              </a:defRPr>
            </a:lvl5pPr>
            <a:lvl6pPr lvl="5" rtl="0">
              <a:spcBef>
                <a:spcPts val="0"/>
              </a:spcBef>
              <a:buClr>
                <a:srgbClr val="114454"/>
              </a:buClr>
              <a:buSzPct val="100000"/>
              <a:defRPr sz="4800">
                <a:solidFill>
                  <a:srgbClr val="114454"/>
                </a:solidFill>
              </a:defRPr>
            </a:lvl6pPr>
            <a:lvl7pPr lvl="6" rtl="0">
              <a:spcBef>
                <a:spcPts val="0"/>
              </a:spcBef>
              <a:buClr>
                <a:srgbClr val="114454"/>
              </a:buClr>
              <a:buSzPct val="100000"/>
              <a:defRPr sz="4800">
                <a:solidFill>
                  <a:srgbClr val="114454"/>
                </a:solidFill>
              </a:defRPr>
            </a:lvl7pPr>
            <a:lvl8pPr lvl="7" rtl="0">
              <a:spcBef>
                <a:spcPts val="0"/>
              </a:spcBef>
              <a:buClr>
                <a:srgbClr val="114454"/>
              </a:buClr>
              <a:buSzPct val="100000"/>
              <a:defRPr sz="4800">
                <a:solidFill>
                  <a:srgbClr val="114454"/>
                </a:solidFill>
              </a:defRPr>
            </a:lvl8pPr>
            <a:lvl9pPr lvl="8" rtl="0">
              <a:spcBef>
                <a:spcPts val="0"/>
              </a:spcBef>
              <a:buClr>
                <a:srgbClr val="114454"/>
              </a:buClr>
              <a:buSzPct val="100000"/>
              <a:defRPr sz="4800">
                <a:solidFill>
                  <a:srgbClr val="114454"/>
                </a:solidFill>
              </a:defRPr>
            </a:lvl9pPr>
          </a:lstStyle>
          <a:p>
            <a:endParaRPr/>
          </a:p>
        </p:txBody>
      </p:sp>
      <p:sp>
        <p:nvSpPr>
          <p:cNvPr id="17" name="Shape 17"/>
          <p:cNvSpPr txBox="1">
            <a:spLocks noGrp="1"/>
          </p:cNvSpPr>
          <p:nvPr>
            <p:ph type="subTitle" idx="1"/>
          </p:nvPr>
        </p:nvSpPr>
        <p:spPr>
          <a:xfrm>
            <a:off x="4113600" y="3983050"/>
            <a:ext cx="4505699" cy="784799"/>
          </a:xfrm>
          <a:prstGeom prst="rect">
            <a:avLst/>
          </a:prstGeom>
        </p:spPr>
        <p:txBody>
          <a:bodyPr lIns="91425" tIns="91425" rIns="91425" bIns="91425" anchor="t" anchorCtr="0"/>
          <a:lstStyle>
            <a:lvl1pPr lvl="0" rtl="0">
              <a:spcBef>
                <a:spcPts val="0"/>
              </a:spcBef>
              <a:buClr>
                <a:srgbClr val="94BF6E"/>
              </a:buClr>
              <a:buSzPct val="100000"/>
              <a:buNone/>
              <a:defRPr sz="1800" b="1">
                <a:solidFill>
                  <a:srgbClr val="94BF6E"/>
                </a:solidFill>
              </a:defRPr>
            </a:lvl1pPr>
            <a:lvl2pPr lvl="1" rtl="0">
              <a:spcBef>
                <a:spcPts val="0"/>
              </a:spcBef>
              <a:buClr>
                <a:srgbClr val="94BF6E"/>
              </a:buClr>
              <a:buSzPct val="100000"/>
              <a:buNone/>
              <a:defRPr sz="1800" b="1">
                <a:solidFill>
                  <a:srgbClr val="94BF6E"/>
                </a:solidFill>
              </a:defRPr>
            </a:lvl2pPr>
            <a:lvl3pPr lvl="2" rtl="0">
              <a:spcBef>
                <a:spcPts val="0"/>
              </a:spcBef>
              <a:buClr>
                <a:srgbClr val="94BF6E"/>
              </a:buClr>
              <a:buSzPct val="100000"/>
              <a:buNone/>
              <a:defRPr sz="1800" b="1">
                <a:solidFill>
                  <a:srgbClr val="94BF6E"/>
                </a:solidFill>
              </a:defRPr>
            </a:lvl3pPr>
            <a:lvl4pPr lvl="3" rtl="0">
              <a:spcBef>
                <a:spcPts val="0"/>
              </a:spcBef>
              <a:buClr>
                <a:srgbClr val="94BF6E"/>
              </a:buClr>
              <a:buNone/>
              <a:defRPr b="1">
                <a:solidFill>
                  <a:srgbClr val="94BF6E"/>
                </a:solidFill>
              </a:defRPr>
            </a:lvl4pPr>
            <a:lvl5pPr lvl="4" rtl="0">
              <a:spcBef>
                <a:spcPts val="0"/>
              </a:spcBef>
              <a:buClr>
                <a:srgbClr val="94BF6E"/>
              </a:buClr>
              <a:buNone/>
              <a:defRPr b="1">
                <a:solidFill>
                  <a:srgbClr val="94BF6E"/>
                </a:solidFill>
              </a:defRPr>
            </a:lvl5pPr>
            <a:lvl6pPr lvl="5" rtl="0">
              <a:spcBef>
                <a:spcPts val="0"/>
              </a:spcBef>
              <a:buClr>
                <a:srgbClr val="94BF6E"/>
              </a:buClr>
              <a:buNone/>
              <a:defRPr b="1">
                <a:solidFill>
                  <a:srgbClr val="94BF6E"/>
                </a:solidFill>
              </a:defRPr>
            </a:lvl6pPr>
            <a:lvl7pPr lvl="6" rtl="0">
              <a:spcBef>
                <a:spcPts val="0"/>
              </a:spcBef>
              <a:buClr>
                <a:srgbClr val="94BF6E"/>
              </a:buClr>
              <a:buNone/>
              <a:defRPr b="1">
                <a:solidFill>
                  <a:srgbClr val="94BF6E"/>
                </a:solidFill>
              </a:defRPr>
            </a:lvl7pPr>
            <a:lvl8pPr lvl="7" rtl="0">
              <a:spcBef>
                <a:spcPts val="0"/>
              </a:spcBef>
              <a:buClr>
                <a:srgbClr val="94BF6E"/>
              </a:buClr>
              <a:buNone/>
              <a:defRPr b="1">
                <a:solidFill>
                  <a:srgbClr val="94BF6E"/>
                </a:solidFill>
              </a:defRPr>
            </a:lvl8pPr>
            <a:lvl9pPr lvl="8" rtl="0">
              <a:spcBef>
                <a:spcPts val="0"/>
              </a:spcBef>
              <a:buClr>
                <a:srgbClr val="94BF6E"/>
              </a:buClr>
              <a:buNone/>
              <a:defRPr b="1">
                <a:solidFill>
                  <a:srgbClr val="94BF6E"/>
                </a:solidFill>
              </a:defRPr>
            </a:lvl9pPr>
          </a:lstStyle>
          <a:p>
            <a:endParaRPr/>
          </a:p>
        </p:txBody>
      </p:sp>
      <p:sp>
        <p:nvSpPr>
          <p:cNvPr id="18" name="Shape 18"/>
          <p:cNvSpPr/>
          <p:nvPr/>
        </p:nvSpPr>
        <p:spPr>
          <a:xfrm>
            <a:off x="0" y="4288499"/>
            <a:ext cx="3474300" cy="247500"/>
          </a:xfrm>
          <a:prstGeom prst="rect">
            <a:avLst/>
          </a:prstGeom>
          <a:solidFill>
            <a:srgbClr val="165751"/>
          </a:solidFill>
          <a:ln>
            <a:noFill/>
          </a:ln>
        </p:spPr>
        <p:txBody>
          <a:bodyPr lIns="91425" tIns="91425" rIns="91425" bIns="91425" anchor="ctr" anchorCtr="0">
            <a:noAutofit/>
          </a:bodyPr>
          <a:lstStyle/>
          <a:p>
            <a:pPr lvl="0">
              <a:spcBef>
                <a:spcPts val="0"/>
              </a:spcBef>
              <a:buNone/>
            </a:pPr>
            <a:endParaRPr/>
          </a:p>
        </p:txBody>
      </p:sp>
      <p:sp>
        <p:nvSpPr>
          <p:cNvPr id="19" name="Shape 19"/>
          <p:cNvSpPr/>
          <p:nvPr/>
        </p:nvSpPr>
        <p:spPr>
          <a:xfrm>
            <a:off x="0" y="0"/>
            <a:ext cx="3474300" cy="530699"/>
          </a:xfrm>
          <a:prstGeom prst="rect">
            <a:avLst/>
          </a:prstGeom>
          <a:solidFill>
            <a:srgbClr val="18637B"/>
          </a:solidFill>
          <a:ln>
            <a:noFill/>
          </a:ln>
        </p:spPr>
        <p:txBody>
          <a:bodyPr lIns="91425" tIns="91425" rIns="91425" bIns="91425" anchor="ctr" anchorCtr="0">
            <a:noAutofit/>
          </a:bodyPr>
          <a:lstStyle/>
          <a:p>
            <a:pPr lvl="0" rtl="0">
              <a:spcBef>
                <a:spcPts val="0"/>
              </a:spcBef>
              <a:buNone/>
            </a:pPr>
            <a:endParaRPr>
              <a:solidFill>
                <a:srgbClr val="114454"/>
              </a:solidFill>
            </a:endParaRPr>
          </a:p>
        </p:txBody>
      </p:sp>
      <p:sp>
        <p:nvSpPr>
          <p:cNvPr id="20" name="Shape 20"/>
          <p:cNvSpPr/>
          <p:nvPr/>
        </p:nvSpPr>
        <p:spPr>
          <a:xfrm>
            <a:off x="0" y="500625"/>
            <a:ext cx="3474300" cy="3824100"/>
          </a:xfrm>
          <a:prstGeom prst="rect">
            <a:avLst/>
          </a:prstGeom>
          <a:solidFill>
            <a:srgbClr val="124057"/>
          </a:solidFill>
          <a:ln>
            <a:noFill/>
          </a:ln>
        </p:spPr>
        <p:txBody>
          <a:bodyPr lIns="91425" tIns="91425" rIns="91425" bIns="91425" anchor="ctr" anchorCtr="0">
            <a:noAutofit/>
          </a:bodyPr>
          <a:lstStyle/>
          <a:p>
            <a:pPr lvl="0">
              <a:spcBef>
                <a:spcPts val="0"/>
              </a:spcBef>
              <a:buNone/>
            </a:pPr>
            <a:endParaRPr/>
          </a:p>
        </p:txBody>
      </p:sp>
      <p:sp>
        <p:nvSpPr>
          <p:cNvPr id="21" name="Shape 21"/>
          <p:cNvSpPr/>
          <p:nvPr/>
        </p:nvSpPr>
        <p:spPr>
          <a:xfrm>
            <a:off x="0" y="4493604"/>
            <a:ext cx="3474300" cy="118200"/>
          </a:xfrm>
          <a:prstGeom prst="rect">
            <a:avLst/>
          </a:prstGeom>
          <a:solidFill>
            <a:srgbClr val="3B8D61"/>
          </a:solidFill>
          <a:ln>
            <a:noFill/>
          </a:ln>
        </p:spPr>
        <p:txBody>
          <a:bodyPr lIns="91425" tIns="91425" rIns="91425" bIns="91425" anchor="ctr" anchorCtr="0">
            <a:noAutofit/>
          </a:bodyPr>
          <a:lstStyle/>
          <a:p>
            <a:pPr lvl="0">
              <a:spcBef>
                <a:spcPts val="0"/>
              </a:spcBef>
              <a:buNone/>
            </a:pPr>
            <a:endParaRPr/>
          </a:p>
        </p:txBody>
      </p:sp>
      <p:sp>
        <p:nvSpPr>
          <p:cNvPr id="22" name="Shape 22"/>
          <p:cNvSpPr/>
          <p:nvPr/>
        </p:nvSpPr>
        <p:spPr>
          <a:xfrm>
            <a:off x="0" y="4584075"/>
            <a:ext cx="3474300" cy="559499"/>
          </a:xfrm>
          <a:prstGeom prst="rect">
            <a:avLst/>
          </a:prstGeom>
          <a:solidFill>
            <a:srgbClr val="94BF6E"/>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50"/>
        <p:cNvGrpSpPr/>
        <p:nvPr/>
      </p:nvGrpSpPr>
      <p:grpSpPr>
        <a:xfrm>
          <a:off x="0" y="0"/>
          <a:ext cx="0" cy="0"/>
          <a:chOff x="0" y="0"/>
          <a:chExt cx="0" cy="0"/>
        </a:xfrm>
      </p:grpSpPr>
      <p:sp>
        <p:nvSpPr>
          <p:cNvPr id="51" name="Shape 51"/>
          <p:cNvSpPr/>
          <p:nvPr/>
        </p:nvSpPr>
        <p:spPr>
          <a:xfrm>
            <a:off x="0" y="0"/>
            <a:ext cx="247200" cy="530699"/>
          </a:xfrm>
          <a:prstGeom prst="rect">
            <a:avLst/>
          </a:prstGeom>
          <a:solidFill>
            <a:srgbClr val="18637B"/>
          </a:solidFill>
          <a:ln>
            <a:noFill/>
          </a:ln>
        </p:spPr>
        <p:txBody>
          <a:bodyPr lIns="91425" tIns="91425" rIns="91425" bIns="91425" anchor="ctr" anchorCtr="0">
            <a:noAutofit/>
          </a:bodyPr>
          <a:lstStyle/>
          <a:p>
            <a:pPr lvl="0" rtl="0">
              <a:spcBef>
                <a:spcPts val="0"/>
              </a:spcBef>
              <a:buNone/>
            </a:pPr>
            <a:endParaRPr>
              <a:solidFill>
                <a:srgbClr val="114454"/>
              </a:solidFill>
            </a:endParaRPr>
          </a:p>
        </p:txBody>
      </p:sp>
      <p:sp>
        <p:nvSpPr>
          <p:cNvPr id="52" name="Shape 52"/>
          <p:cNvSpPr/>
          <p:nvPr/>
        </p:nvSpPr>
        <p:spPr>
          <a:xfrm>
            <a:off x="0" y="500625"/>
            <a:ext cx="4572000" cy="1058699"/>
          </a:xfrm>
          <a:prstGeom prst="rect">
            <a:avLst/>
          </a:prstGeom>
          <a:solidFill>
            <a:srgbClr val="124057"/>
          </a:solidFill>
          <a:ln>
            <a:noFill/>
          </a:ln>
        </p:spPr>
        <p:txBody>
          <a:bodyPr lIns="91425" tIns="91425" rIns="91425" bIns="91425" anchor="ctr" anchorCtr="0">
            <a:noAutofit/>
          </a:bodyPr>
          <a:lstStyle/>
          <a:p>
            <a:pPr lvl="0">
              <a:spcBef>
                <a:spcPts val="0"/>
              </a:spcBef>
              <a:buNone/>
            </a:pPr>
            <a:endParaRPr/>
          </a:p>
        </p:txBody>
      </p:sp>
      <p:sp>
        <p:nvSpPr>
          <p:cNvPr id="53" name="Shape 53"/>
          <p:cNvSpPr/>
          <p:nvPr/>
        </p:nvSpPr>
        <p:spPr>
          <a:xfrm>
            <a:off x="0" y="1553405"/>
            <a:ext cx="247200" cy="1532700"/>
          </a:xfrm>
          <a:prstGeom prst="rect">
            <a:avLst/>
          </a:prstGeom>
          <a:solidFill>
            <a:srgbClr val="165751"/>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a:off x="0" y="3086100"/>
            <a:ext cx="247200" cy="605400"/>
          </a:xfrm>
          <a:prstGeom prst="rect">
            <a:avLst/>
          </a:prstGeom>
          <a:solidFill>
            <a:srgbClr val="3B8D61"/>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a:off x="0" y="3691500"/>
            <a:ext cx="247200" cy="1451999"/>
          </a:xfrm>
          <a:prstGeom prst="rect">
            <a:avLst/>
          </a:prstGeom>
          <a:solidFill>
            <a:srgbClr val="94BF6E"/>
          </a:solidFill>
          <a:ln>
            <a:noFill/>
          </a:ln>
        </p:spPr>
        <p:txBody>
          <a:bodyPr lIns="91425" tIns="91425" rIns="91425" bIns="91425" anchor="ctr" anchorCtr="0">
            <a:noAutofit/>
          </a:bodyPr>
          <a:lstStyle/>
          <a:p>
            <a:pPr lvl="0">
              <a:spcBef>
                <a:spcPts val="0"/>
              </a:spcBef>
              <a:buNone/>
            </a:pPr>
            <a:endParaRPr/>
          </a:p>
        </p:txBody>
      </p:sp>
      <p:cxnSp>
        <p:nvCxnSpPr>
          <p:cNvPr id="56" name="Shape 56"/>
          <p:cNvCxnSpPr/>
          <p:nvPr/>
        </p:nvCxnSpPr>
        <p:spPr>
          <a:xfrm>
            <a:off x="1037450" y="809725"/>
            <a:ext cx="0" cy="470700"/>
          </a:xfrm>
          <a:prstGeom prst="straightConnector1">
            <a:avLst/>
          </a:prstGeom>
          <a:noFill/>
          <a:ln w="9525" cap="flat" cmpd="sng">
            <a:solidFill>
              <a:srgbClr val="18637B"/>
            </a:solidFill>
            <a:prstDash val="solid"/>
            <a:round/>
            <a:headEnd type="none" w="lg" len="lg"/>
            <a:tailEnd type="none" w="lg" len="lg"/>
          </a:ln>
        </p:spPr>
      </p:cxnSp>
      <p:sp>
        <p:nvSpPr>
          <p:cNvPr id="57" name="Shape 57"/>
          <p:cNvSpPr txBox="1">
            <a:spLocks noGrp="1"/>
          </p:cNvSpPr>
          <p:nvPr>
            <p:ph type="title"/>
          </p:nvPr>
        </p:nvSpPr>
        <p:spPr>
          <a:xfrm>
            <a:off x="1146025" y="530725"/>
            <a:ext cx="3208799" cy="1028700"/>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8" name="Shape 58"/>
          <p:cNvSpPr txBox="1">
            <a:spLocks noGrp="1"/>
          </p:cNvSpPr>
          <p:nvPr>
            <p:ph type="body" idx="1"/>
          </p:nvPr>
        </p:nvSpPr>
        <p:spPr>
          <a:xfrm>
            <a:off x="1146025" y="1773300"/>
            <a:ext cx="2409900" cy="3152699"/>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9" name="Shape 59"/>
          <p:cNvSpPr txBox="1">
            <a:spLocks noGrp="1"/>
          </p:cNvSpPr>
          <p:nvPr>
            <p:ph type="body" idx="2"/>
          </p:nvPr>
        </p:nvSpPr>
        <p:spPr>
          <a:xfrm>
            <a:off x="3679387" y="1773300"/>
            <a:ext cx="2409900" cy="3152699"/>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0" name="Shape 60"/>
          <p:cNvSpPr txBox="1">
            <a:spLocks noGrp="1"/>
          </p:cNvSpPr>
          <p:nvPr>
            <p:ph type="body" idx="3"/>
          </p:nvPr>
        </p:nvSpPr>
        <p:spPr>
          <a:xfrm>
            <a:off x="6212750" y="1773300"/>
            <a:ext cx="2409900" cy="3152699"/>
          </a:xfrm>
          <a:prstGeom prst="rect">
            <a:avLst/>
          </a:prstGeom>
        </p:spPr>
        <p:txBody>
          <a:bodyPr lIns="91425" tIns="91425" rIns="91425" bIns="91425" anchor="t" anchorCtr="0"/>
          <a:lstStyle>
            <a:lvl1pPr lvl="0" rtl="0">
              <a:spcBef>
                <a:spcPts val="0"/>
              </a:spcBef>
              <a:buSzPct val="100000"/>
              <a:defRPr sz="1800"/>
            </a:lvl1pPr>
            <a:lvl2pPr lvl="1" rtl="0">
              <a:spcBef>
                <a:spcPts val="0"/>
              </a:spcBef>
              <a:buSzPct val="100000"/>
              <a:defRPr sz="1800"/>
            </a:lvl2pPr>
            <a:lvl3pPr lvl="2" rtl="0">
              <a:spcBef>
                <a:spcPts val="0"/>
              </a:spcBef>
              <a:buSzPct val="100000"/>
              <a:defRPr sz="1800"/>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6"/>
        <p:cNvGrpSpPr/>
        <p:nvPr/>
      </p:nvGrpSpPr>
      <p:grpSpPr>
        <a:xfrm>
          <a:off x="0" y="0"/>
          <a:ext cx="0" cy="0"/>
          <a:chOff x="0" y="0"/>
          <a:chExt cx="0" cy="0"/>
        </a:xfrm>
      </p:grpSpPr>
      <p:sp>
        <p:nvSpPr>
          <p:cNvPr id="77" name="Shape 77"/>
          <p:cNvSpPr/>
          <p:nvPr/>
        </p:nvSpPr>
        <p:spPr>
          <a:xfrm>
            <a:off x="0" y="0"/>
            <a:ext cx="247200" cy="530699"/>
          </a:xfrm>
          <a:prstGeom prst="rect">
            <a:avLst/>
          </a:prstGeom>
          <a:solidFill>
            <a:srgbClr val="18637B"/>
          </a:solidFill>
          <a:ln>
            <a:noFill/>
          </a:ln>
        </p:spPr>
        <p:txBody>
          <a:bodyPr lIns="91425" tIns="91425" rIns="91425" bIns="91425" anchor="ctr" anchorCtr="0">
            <a:noAutofit/>
          </a:bodyPr>
          <a:lstStyle/>
          <a:p>
            <a:pPr lvl="0" rtl="0">
              <a:spcBef>
                <a:spcPts val="0"/>
              </a:spcBef>
              <a:buNone/>
            </a:pPr>
            <a:endParaRPr>
              <a:solidFill>
                <a:srgbClr val="114454"/>
              </a:solidFill>
            </a:endParaRPr>
          </a:p>
        </p:txBody>
      </p:sp>
      <p:sp>
        <p:nvSpPr>
          <p:cNvPr id="78" name="Shape 78"/>
          <p:cNvSpPr/>
          <p:nvPr/>
        </p:nvSpPr>
        <p:spPr>
          <a:xfrm>
            <a:off x="0" y="500625"/>
            <a:ext cx="247200" cy="1058699"/>
          </a:xfrm>
          <a:prstGeom prst="rect">
            <a:avLst/>
          </a:prstGeom>
          <a:solidFill>
            <a:srgbClr val="124057"/>
          </a:solidFill>
          <a:ln>
            <a:noFill/>
          </a:ln>
        </p:spPr>
        <p:txBody>
          <a:bodyPr lIns="91425" tIns="91425" rIns="91425" bIns="91425" anchor="ctr" anchorCtr="0">
            <a:noAutofit/>
          </a:bodyPr>
          <a:lstStyle/>
          <a:p>
            <a:pPr lvl="0">
              <a:spcBef>
                <a:spcPts val="0"/>
              </a:spcBef>
              <a:buNone/>
            </a:pPr>
            <a:endParaRPr/>
          </a:p>
        </p:txBody>
      </p:sp>
      <p:sp>
        <p:nvSpPr>
          <p:cNvPr id="79" name="Shape 79"/>
          <p:cNvSpPr/>
          <p:nvPr/>
        </p:nvSpPr>
        <p:spPr>
          <a:xfrm>
            <a:off x="0" y="1553405"/>
            <a:ext cx="247200" cy="1532700"/>
          </a:xfrm>
          <a:prstGeom prst="rect">
            <a:avLst/>
          </a:prstGeom>
          <a:solidFill>
            <a:srgbClr val="165751"/>
          </a:solidFill>
          <a:ln>
            <a:noFill/>
          </a:ln>
        </p:spPr>
        <p:txBody>
          <a:bodyPr lIns="91425" tIns="91425" rIns="91425" bIns="91425" anchor="ctr" anchorCtr="0">
            <a:noAutofit/>
          </a:bodyPr>
          <a:lstStyle/>
          <a:p>
            <a:pPr lvl="0">
              <a:spcBef>
                <a:spcPts val="0"/>
              </a:spcBef>
              <a:buNone/>
            </a:pPr>
            <a:endParaRPr/>
          </a:p>
        </p:txBody>
      </p:sp>
      <p:sp>
        <p:nvSpPr>
          <p:cNvPr id="80" name="Shape 80"/>
          <p:cNvSpPr/>
          <p:nvPr/>
        </p:nvSpPr>
        <p:spPr>
          <a:xfrm>
            <a:off x="0" y="3086100"/>
            <a:ext cx="247200" cy="605400"/>
          </a:xfrm>
          <a:prstGeom prst="rect">
            <a:avLst/>
          </a:prstGeom>
          <a:solidFill>
            <a:srgbClr val="3B8D61"/>
          </a:solidFill>
          <a:ln>
            <a:noFill/>
          </a:ln>
        </p:spPr>
        <p:txBody>
          <a:bodyPr lIns="91425" tIns="91425" rIns="91425" bIns="91425" anchor="ctr" anchorCtr="0">
            <a:noAutofit/>
          </a:bodyPr>
          <a:lstStyle/>
          <a:p>
            <a:pPr lvl="0">
              <a:spcBef>
                <a:spcPts val="0"/>
              </a:spcBef>
              <a:buNone/>
            </a:pPr>
            <a:endParaRPr/>
          </a:p>
        </p:txBody>
      </p:sp>
      <p:sp>
        <p:nvSpPr>
          <p:cNvPr id="81" name="Shape 81"/>
          <p:cNvSpPr/>
          <p:nvPr/>
        </p:nvSpPr>
        <p:spPr>
          <a:xfrm>
            <a:off x="0" y="3691500"/>
            <a:ext cx="247200" cy="1451999"/>
          </a:xfrm>
          <a:prstGeom prst="rect">
            <a:avLst/>
          </a:prstGeom>
          <a:solidFill>
            <a:srgbClr val="94BF6E"/>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lank style B">
    <p:spTree>
      <p:nvGrpSpPr>
        <p:cNvPr id="1" name="Shape 88"/>
        <p:cNvGrpSpPr/>
        <p:nvPr/>
      </p:nvGrpSpPr>
      <p:grpSpPr>
        <a:xfrm>
          <a:off x="0" y="0"/>
          <a:ext cx="0" cy="0"/>
          <a:chOff x="0" y="0"/>
          <a:chExt cx="0" cy="0"/>
        </a:xfrm>
      </p:grpSpPr>
      <p:sp>
        <p:nvSpPr>
          <p:cNvPr id="89" name="Shape 89"/>
          <p:cNvSpPr/>
          <p:nvPr/>
        </p:nvSpPr>
        <p:spPr>
          <a:xfrm>
            <a:off x="0" y="4294550"/>
            <a:ext cx="9144000" cy="241199"/>
          </a:xfrm>
          <a:prstGeom prst="rect">
            <a:avLst/>
          </a:prstGeom>
          <a:solidFill>
            <a:srgbClr val="165751"/>
          </a:solidFill>
          <a:ln>
            <a:noFill/>
          </a:ln>
        </p:spPr>
        <p:txBody>
          <a:bodyPr lIns="91425" tIns="91425" rIns="91425" bIns="91425" anchor="ctr" anchorCtr="0">
            <a:noAutofit/>
          </a:bodyPr>
          <a:lstStyle/>
          <a:p>
            <a:pPr lvl="0">
              <a:spcBef>
                <a:spcPts val="0"/>
              </a:spcBef>
              <a:buNone/>
            </a:pPr>
            <a:endParaRPr/>
          </a:p>
        </p:txBody>
      </p:sp>
      <p:sp>
        <p:nvSpPr>
          <p:cNvPr id="90" name="Shape 90"/>
          <p:cNvSpPr/>
          <p:nvPr/>
        </p:nvSpPr>
        <p:spPr>
          <a:xfrm>
            <a:off x="0" y="0"/>
            <a:ext cx="9144000" cy="530699"/>
          </a:xfrm>
          <a:prstGeom prst="rect">
            <a:avLst/>
          </a:prstGeom>
          <a:solidFill>
            <a:srgbClr val="18637B"/>
          </a:solidFill>
          <a:ln>
            <a:noFill/>
          </a:ln>
        </p:spPr>
        <p:txBody>
          <a:bodyPr lIns="91425" tIns="91425" rIns="91425" bIns="91425" anchor="ctr" anchorCtr="0">
            <a:noAutofit/>
          </a:bodyPr>
          <a:lstStyle/>
          <a:p>
            <a:pPr lvl="0" rtl="0">
              <a:spcBef>
                <a:spcPts val="0"/>
              </a:spcBef>
              <a:buNone/>
            </a:pPr>
            <a:endParaRPr>
              <a:solidFill>
                <a:srgbClr val="114454"/>
              </a:solidFill>
            </a:endParaRPr>
          </a:p>
        </p:txBody>
      </p:sp>
      <p:sp>
        <p:nvSpPr>
          <p:cNvPr id="91" name="Shape 91"/>
          <p:cNvSpPr/>
          <p:nvPr/>
        </p:nvSpPr>
        <p:spPr>
          <a:xfrm>
            <a:off x="0" y="500625"/>
            <a:ext cx="9144000" cy="3824100"/>
          </a:xfrm>
          <a:prstGeom prst="rect">
            <a:avLst/>
          </a:prstGeom>
          <a:solidFill>
            <a:srgbClr val="124057"/>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a:off x="0" y="4493604"/>
            <a:ext cx="9144000" cy="118200"/>
          </a:xfrm>
          <a:prstGeom prst="rect">
            <a:avLst/>
          </a:prstGeom>
          <a:solidFill>
            <a:srgbClr val="3B8D61"/>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a:off x="0" y="4584075"/>
            <a:ext cx="9144000" cy="559499"/>
          </a:xfrm>
          <a:prstGeom prst="rect">
            <a:avLst/>
          </a:prstGeom>
          <a:solidFill>
            <a:srgbClr val="94BF6E"/>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46025" y="530725"/>
            <a:ext cx="3208799" cy="1028700"/>
          </a:xfrm>
          <a:prstGeom prst="rect">
            <a:avLst/>
          </a:prstGeom>
          <a:noFill/>
          <a:ln>
            <a:noFill/>
          </a:ln>
        </p:spPr>
        <p:txBody>
          <a:bodyPr lIns="91425" tIns="91425" rIns="91425" bIns="91425" anchor="ctr" anchorCtr="0"/>
          <a:lstStyle>
            <a:lvl1pPr lvl="0">
              <a:spcBef>
                <a:spcPts val="0"/>
              </a:spcBef>
              <a:buClr>
                <a:srgbClr val="FFFFFF"/>
              </a:buClr>
              <a:buSzPct val="100000"/>
              <a:buFont typeface="Roboto Slab"/>
              <a:buNone/>
              <a:defRPr sz="1800" b="1">
                <a:solidFill>
                  <a:srgbClr val="FFFFFF"/>
                </a:solidFill>
                <a:latin typeface="Roboto Slab"/>
                <a:ea typeface="Roboto Slab"/>
                <a:cs typeface="Roboto Slab"/>
                <a:sym typeface="Roboto Slab"/>
              </a:defRPr>
            </a:lvl1pPr>
            <a:lvl2pPr lvl="1">
              <a:spcBef>
                <a:spcPts val="0"/>
              </a:spcBef>
              <a:buClr>
                <a:srgbClr val="FFFFFF"/>
              </a:buClr>
              <a:buSzPct val="100000"/>
              <a:buFont typeface="Roboto Slab"/>
              <a:buNone/>
              <a:defRPr sz="1800" b="1">
                <a:solidFill>
                  <a:srgbClr val="FFFFFF"/>
                </a:solidFill>
                <a:latin typeface="Roboto Slab"/>
                <a:ea typeface="Roboto Slab"/>
                <a:cs typeface="Roboto Slab"/>
                <a:sym typeface="Roboto Slab"/>
              </a:defRPr>
            </a:lvl2pPr>
            <a:lvl3pPr lvl="2">
              <a:spcBef>
                <a:spcPts val="0"/>
              </a:spcBef>
              <a:buClr>
                <a:srgbClr val="FFFFFF"/>
              </a:buClr>
              <a:buSzPct val="100000"/>
              <a:buFont typeface="Roboto Slab"/>
              <a:buNone/>
              <a:defRPr sz="1800" b="1">
                <a:solidFill>
                  <a:srgbClr val="FFFFFF"/>
                </a:solidFill>
                <a:latin typeface="Roboto Slab"/>
                <a:ea typeface="Roboto Slab"/>
                <a:cs typeface="Roboto Slab"/>
                <a:sym typeface="Roboto Slab"/>
              </a:defRPr>
            </a:lvl3pPr>
            <a:lvl4pPr lvl="3">
              <a:spcBef>
                <a:spcPts val="0"/>
              </a:spcBef>
              <a:buClr>
                <a:srgbClr val="FFFFFF"/>
              </a:buClr>
              <a:buSzPct val="100000"/>
              <a:buFont typeface="Roboto Slab"/>
              <a:buNone/>
              <a:defRPr sz="1800" b="1">
                <a:solidFill>
                  <a:srgbClr val="FFFFFF"/>
                </a:solidFill>
                <a:latin typeface="Roboto Slab"/>
                <a:ea typeface="Roboto Slab"/>
                <a:cs typeface="Roboto Slab"/>
                <a:sym typeface="Roboto Slab"/>
              </a:defRPr>
            </a:lvl4pPr>
            <a:lvl5pPr lvl="4">
              <a:spcBef>
                <a:spcPts val="0"/>
              </a:spcBef>
              <a:buClr>
                <a:srgbClr val="FFFFFF"/>
              </a:buClr>
              <a:buSzPct val="100000"/>
              <a:buFont typeface="Roboto Slab"/>
              <a:buNone/>
              <a:defRPr sz="1800" b="1">
                <a:solidFill>
                  <a:srgbClr val="FFFFFF"/>
                </a:solidFill>
                <a:latin typeface="Roboto Slab"/>
                <a:ea typeface="Roboto Slab"/>
                <a:cs typeface="Roboto Slab"/>
                <a:sym typeface="Roboto Slab"/>
              </a:defRPr>
            </a:lvl5pPr>
            <a:lvl6pPr lvl="5">
              <a:spcBef>
                <a:spcPts val="0"/>
              </a:spcBef>
              <a:buClr>
                <a:srgbClr val="FFFFFF"/>
              </a:buClr>
              <a:buSzPct val="100000"/>
              <a:buFont typeface="Roboto Slab"/>
              <a:buNone/>
              <a:defRPr sz="1800" b="1">
                <a:solidFill>
                  <a:srgbClr val="FFFFFF"/>
                </a:solidFill>
                <a:latin typeface="Roboto Slab"/>
                <a:ea typeface="Roboto Slab"/>
                <a:cs typeface="Roboto Slab"/>
                <a:sym typeface="Roboto Slab"/>
              </a:defRPr>
            </a:lvl6pPr>
            <a:lvl7pPr lvl="6">
              <a:spcBef>
                <a:spcPts val="0"/>
              </a:spcBef>
              <a:buClr>
                <a:srgbClr val="FFFFFF"/>
              </a:buClr>
              <a:buSzPct val="100000"/>
              <a:buFont typeface="Roboto Slab"/>
              <a:buNone/>
              <a:defRPr sz="1800" b="1">
                <a:solidFill>
                  <a:srgbClr val="FFFFFF"/>
                </a:solidFill>
                <a:latin typeface="Roboto Slab"/>
                <a:ea typeface="Roboto Slab"/>
                <a:cs typeface="Roboto Slab"/>
                <a:sym typeface="Roboto Slab"/>
              </a:defRPr>
            </a:lvl7pPr>
            <a:lvl8pPr lvl="7">
              <a:spcBef>
                <a:spcPts val="0"/>
              </a:spcBef>
              <a:buClr>
                <a:srgbClr val="FFFFFF"/>
              </a:buClr>
              <a:buSzPct val="100000"/>
              <a:buFont typeface="Roboto Slab"/>
              <a:buNone/>
              <a:defRPr sz="1800" b="1">
                <a:solidFill>
                  <a:srgbClr val="FFFFFF"/>
                </a:solidFill>
                <a:latin typeface="Roboto Slab"/>
                <a:ea typeface="Roboto Slab"/>
                <a:cs typeface="Roboto Slab"/>
                <a:sym typeface="Roboto Slab"/>
              </a:defRPr>
            </a:lvl8pPr>
            <a:lvl9pPr lvl="8">
              <a:spcBef>
                <a:spcPts val="0"/>
              </a:spcBef>
              <a:buClr>
                <a:srgbClr val="FFFFFF"/>
              </a:buClr>
              <a:buSzPct val="100000"/>
              <a:buFont typeface="Roboto Slab"/>
              <a:buNone/>
              <a:defRPr sz="1800" b="1">
                <a:solidFill>
                  <a:srgbClr val="FFFFFF"/>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1146025" y="1767275"/>
            <a:ext cx="7540800" cy="3158699"/>
          </a:xfrm>
          <a:prstGeom prst="rect">
            <a:avLst/>
          </a:prstGeom>
          <a:noFill/>
          <a:ln>
            <a:noFill/>
          </a:ln>
        </p:spPr>
        <p:txBody>
          <a:bodyPr lIns="91425" tIns="91425" rIns="91425" bIns="91425" anchor="t" anchorCtr="0"/>
          <a:lstStyle>
            <a:lvl1pPr lvl="0">
              <a:spcBef>
                <a:spcPts val="600"/>
              </a:spcBef>
              <a:buClr>
                <a:srgbClr val="114454"/>
              </a:buClr>
              <a:buSzPct val="100000"/>
              <a:buFont typeface="Nixie One"/>
              <a:buChar char="▪"/>
              <a:defRPr sz="3000">
                <a:solidFill>
                  <a:srgbClr val="114454"/>
                </a:solidFill>
                <a:latin typeface="Nixie One"/>
                <a:ea typeface="Nixie One"/>
                <a:cs typeface="Nixie One"/>
                <a:sym typeface="Nixie One"/>
              </a:defRPr>
            </a:lvl1pPr>
            <a:lvl2pPr lvl="1">
              <a:spcBef>
                <a:spcPts val="480"/>
              </a:spcBef>
              <a:buClr>
                <a:srgbClr val="114454"/>
              </a:buClr>
              <a:buSzPct val="100000"/>
              <a:buFont typeface="Nixie One"/>
              <a:buChar char="▫"/>
              <a:defRPr sz="2400">
                <a:solidFill>
                  <a:srgbClr val="114454"/>
                </a:solidFill>
                <a:latin typeface="Nixie One"/>
                <a:ea typeface="Nixie One"/>
                <a:cs typeface="Nixie One"/>
                <a:sym typeface="Nixie One"/>
              </a:defRPr>
            </a:lvl2pPr>
            <a:lvl3pPr lvl="2">
              <a:spcBef>
                <a:spcPts val="480"/>
              </a:spcBef>
              <a:buClr>
                <a:srgbClr val="114454"/>
              </a:buClr>
              <a:buSzPct val="100000"/>
              <a:buFont typeface="Nixie One"/>
              <a:defRPr sz="2400">
                <a:solidFill>
                  <a:srgbClr val="114454"/>
                </a:solidFill>
                <a:latin typeface="Nixie One"/>
                <a:ea typeface="Nixie One"/>
                <a:cs typeface="Nixie One"/>
                <a:sym typeface="Nixie One"/>
              </a:defRPr>
            </a:lvl3pPr>
            <a:lvl4pPr lvl="3">
              <a:spcBef>
                <a:spcPts val="360"/>
              </a:spcBef>
              <a:buClr>
                <a:srgbClr val="114454"/>
              </a:buClr>
              <a:buSzPct val="100000"/>
              <a:buFont typeface="Nixie One"/>
              <a:defRPr sz="1800">
                <a:solidFill>
                  <a:srgbClr val="114454"/>
                </a:solidFill>
                <a:latin typeface="Nixie One"/>
                <a:ea typeface="Nixie One"/>
                <a:cs typeface="Nixie One"/>
                <a:sym typeface="Nixie One"/>
              </a:defRPr>
            </a:lvl4pPr>
            <a:lvl5pPr lvl="4">
              <a:spcBef>
                <a:spcPts val="360"/>
              </a:spcBef>
              <a:buClr>
                <a:srgbClr val="114454"/>
              </a:buClr>
              <a:buSzPct val="100000"/>
              <a:buFont typeface="Nixie One"/>
              <a:defRPr sz="1800">
                <a:solidFill>
                  <a:srgbClr val="114454"/>
                </a:solidFill>
                <a:latin typeface="Nixie One"/>
                <a:ea typeface="Nixie One"/>
                <a:cs typeface="Nixie One"/>
                <a:sym typeface="Nixie One"/>
              </a:defRPr>
            </a:lvl5pPr>
            <a:lvl6pPr lvl="5">
              <a:spcBef>
                <a:spcPts val="360"/>
              </a:spcBef>
              <a:buClr>
                <a:srgbClr val="114454"/>
              </a:buClr>
              <a:buSzPct val="100000"/>
              <a:buFont typeface="Nixie One"/>
              <a:defRPr sz="1800">
                <a:solidFill>
                  <a:srgbClr val="114454"/>
                </a:solidFill>
                <a:latin typeface="Nixie One"/>
                <a:ea typeface="Nixie One"/>
                <a:cs typeface="Nixie One"/>
                <a:sym typeface="Nixie One"/>
              </a:defRPr>
            </a:lvl6pPr>
            <a:lvl7pPr lvl="6">
              <a:spcBef>
                <a:spcPts val="360"/>
              </a:spcBef>
              <a:buClr>
                <a:srgbClr val="114454"/>
              </a:buClr>
              <a:buSzPct val="100000"/>
              <a:buFont typeface="Nixie One"/>
              <a:defRPr sz="1800">
                <a:solidFill>
                  <a:srgbClr val="114454"/>
                </a:solidFill>
                <a:latin typeface="Nixie One"/>
                <a:ea typeface="Nixie One"/>
                <a:cs typeface="Nixie One"/>
                <a:sym typeface="Nixie One"/>
              </a:defRPr>
            </a:lvl7pPr>
            <a:lvl8pPr lvl="7">
              <a:spcBef>
                <a:spcPts val="360"/>
              </a:spcBef>
              <a:buClr>
                <a:srgbClr val="114454"/>
              </a:buClr>
              <a:buSzPct val="100000"/>
              <a:buFont typeface="Nixie One"/>
              <a:defRPr sz="1800">
                <a:solidFill>
                  <a:srgbClr val="114454"/>
                </a:solidFill>
                <a:latin typeface="Nixie One"/>
                <a:ea typeface="Nixie One"/>
                <a:cs typeface="Nixie One"/>
                <a:sym typeface="Nixie One"/>
              </a:defRPr>
            </a:lvl8pPr>
            <a:lvl9pPr lvl="8">
              <a:spcBef>
                <a:spcPts val="360"/>
              </a:spcBef>
              <a:buClr>
                <a:srgbClr val="114454"/>
              </a:buClr>
              <a:buSzPct val="100000"/>
              <a:buFont typeface="Nixie One"/>
              <a:defRPr sz="1800">
                <a:solidFill>
                  <a:srgbClr val="114454"/>
                </a:solidFill>
                <a:latin typeface="Nixie One"/>
                <a:ea typeface="Nixie One"/>
                <a:cs typeface="Nixie One"/>
                <a:sym typeface="Nixie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6" r:id="rId4"/>
    <p:sldLayoutId id="2147483658" r:id="rId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6.jpeg"/><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hyperlink" Target="http://inflationdata.com/Inflation/Inflation_Rate/Long_Term_Inflation.asp"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hyperlink" Target="https://www.eia.gov/" TargetMode="External"/><Relationship Id="rId4" Type="http://schemas.openxmlformats.org/officeDocument/2006/relationships/hyperlink" Target="http://www.nrel.gov/"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2" name="Title 1"/>
          <p:cNvSpPr>
            <a:spLocks noGrp="1"/>
          </p:cNvSpPr>
          <p:nvPr>
            <p:ph type="ctrTitle"/>
          </p:nvPr>
        </p:nvSpPr>
        <p:spPr>
          <a:xfrm>
            <a:off x="0" y="709320"/>
            <a:ext cx="8676249" cy="1159799"/>
          </a:xfrm>
        </p:spPr>
        <p:txBody>
          <a:bodyPr/>
          <a:lstStyle/>
          <a:p>
            <a:pPr algn="ctr"/>
            <a:r>
              <a:rPr lang="en-US" sz="2800" dirty="0"/>
              <a:t>Feasibility Analysis of  Solar Power Plant  in Connecticut</a:t>
            </a:r>
            <a:br>
              <a:rPr lang="en-US" sz="2800" dirty="0"/>
            </a:br>
            <a:endParaRPr lang="en-US" sz="2800" dirty="0"/>
          </a:p>
        </p:txBody>
      </p:sp>
      <p:sp>
        <p:nvSpPr>
          <p:cNvPr id="15" name="Shape 160"/>
          <p:cNvSpPr txBox="1"/>
          <p:nvPr/>
        </p:nvSpPr>
        <p:spPr>
          <a:xfrm>
            <a:off x="626013" y="2976281"/>
            <a:ext cx="8229600" cy="1143000"/>
          </a:xfrm>
          <a:prstGeom prst="rect">
            <a:avLst/>
          </a:prstGeom>
          <a:noFill/>
          <a:ln>
            <a:noFill/>
          </a:ln>
        </p:spPr>
        <p:txBody>
          <a:bodyPr lIns="91425" tIns="45700" rIns="91425" bIns="45700" anchor="ctr" anchorCtr="0">
            <a:noAutofit/>
          </a:bodyPr>
          <a:lstStyle/>
          <a:p>
            <a:pPr marL="0" marR="0" lvl="0" indent="0" algn="r" rtl="0">
              <a:lnSpc>
                <a:spcPct val="80000"/>
              </a:lnSpc>
              <a:spcBef>
                <a:spcPts val="0"/>
              </a:spcBef>
              <a:spcAft>
                <a:spcPts val="0"/>
              </a:spcAft>
              <a:buClr>
                <a:srgbClr val="000000"/>
              </a:buClr>
              <a:buSzPct val="25000"/>
              <a:buFont typeface="Helvetica Neue"/>
              <a:buNone/>
            </a:pPr>
            <a:r>
              <a:rPr lang="en-US" sz="1679" b="1" i="0" u="none" strike="noStrike" cap="none">
                <a:solidFill>
                  <a:schemeClr val="bg1"/>
                </a:solidFill>
                <a:latin typeface="Helvetica Neue"/>
                <a:ea typeface="Helvetica Neue"/>
                <a:cs typeface="Helvetica Neue"/>
                <a:sym typeface="Helvetica Neue"/>
              </a:rPr>
              <a:t>Team </a:t>
            </a:r>
            <a:r>
              <a:rPr lang="en-US" sz="1679" b="1" i="0" u="none" strike="noStrike" cap="none" dirty="0">
                <a:solidFill>
                  <a:schemeClr val="bg1"/>
                </a:solidFill>
                <a:latin typeface="Helvetica Neue"/>
                <a:ea typeface="Helvetica Neue"/>
                <a:cs typeface="Helvetica Neue"/>
                <a:sym typeface="Helvetica Neue"/>
              </a:rPr>
              <a:t>:</a:t>
            </a:r>
          </a:p>
          <a:p>
            <a:pPr marL="0" marR="0" lvl="0" indent="0" algn="r" rtl="0">
              <a:lnSpc>
                <a:spcPct val="80000"/>
              </a:lnSpc>
              <a:spcBef>
                <a:spcPts val="0"/>
              </a:spcBef>
              <a:spcAft>
                <a:spcPts val="0"/>
              </a:spcAft>
              <a:buClr>
                <a:srgbClr val="0563C1"/>
              </a:buClr>
              <a:buSzPct val="25000"/>
              <a:buFont typeface="Helvetica Neue"/>
              <a:buNone/>
            </a:pPr>
            <a:r>
              <a:rPr lang="en-US" sz="1679" b="1" i="0" u="none" strike="noStrike" cap="none" dirty="0" err="1">
                <a:solidFill>
                  <a:schemeClr val="bg1"/>
                </a:solidFill>
                <a:latin typeface="Helvetica Neue"/>
                <a:ea typeface="Helvetica Neue"/>
                <a:cs typeface="Helvetica Neue"/>
                <a:sym typeface="Helvetica Neue"/>
              </a:rPr>
              <a:t>Arun</a:t>
            </a:r>
            <a:r>
              <a:rPr lang="en-US" sz="1679" b="1" i="0" u="none" strike="noStrike" cap="none" dirty="0">
                <a:solidFill>
                  <a:schemeClr val="bg1"/>
                </a:solidFill>
                <a:latin typeface="Helvetica Neue"/>
                <a:ea typeface="Helvetica Neue"/>
                <a:cs typeface="Helvetica Neue"/>
                <a:sym typeface="Helvetica Neue"/>
              </a:rPr>
              <a:t> Mantra </a:t>
            </a:r>
            <a:r>
              <a:rPr lang="en-US" sz="1679" b="1" i="0" u="none" strike="noStrike" cap="none" dirty="0" err="1">
                <a:solidFill>
                  <a:schemeClr val="bg1"/>
                </a:solidFill>
                <a:latin typeface="Helvetica Neue"/>
                <a:ea typeface="Helvetica Neue"/>
                <a:cs typeface="Helvetica Neue"/>
                <a:sym typeface="Helvetica Neue"/>
              </a:rPr>
              <a:t>Kalathil</a:t>
            </a:r>
            <a:endParaRPr lang="en-US" sz="1679" b="1" i="0" u="none" strike="noStrike" cap="none" dirty="0">
              <a:solidFill>
                <a:schemeClr val="bg1"/>
              </a:solidFill>
              <a:latin typeface="Helvetica Neue"/>
              <a:ea typeface="Helvetica Neue"/>
              <a:cs typeface="Helvetica Neue"/>
              <a:sym typeface="Helvetica Neue"/>
            </a:endParaRPr>
          </a:p>
          <a:p>
            <a:pPr marL="0" marR="0" lvl="0" indent="0" algn="r" rtl="0">
              <a:lnSpc>
                <a:spcPct val="80000"/>
              </a:lnSpc>
              <a:spcBef>
                <a:spcPts val="0"/>
              </a:spcBef>
              <a:spcAft>
                <a:spcPts val="0"/>
              </a:spcAft>
              <a:buClr>
                <a:srgbClr val="0563C1"/>
              </a:buClr>
              <a:buSzPct val="25000"/>
              <a:buFont typeface="Helvetica Neue"/>
              <a:buNone/>
            </a:pPr>
            <a:r>
              <a:rPr lang="en-US" sz="1679" b="1" i="0" u="none" strike="noStrike" cap="none" dirty="0" err="1">
                <a:solidFill>
                  <a:schemeClr val="bg1"/>
                </a:solidFill>
                <a:latin typeface="Helvetica Neue"/>
                <a:ea typeface="Helvetica Neue"/>
                <a:cs typeface="Helvetica Neue"/>
                <a:sym typeface="Helvetica Neue"/>
              </a:rPr>
              <a:t>Mazhar</a:t>
            </a:r>
            <a:r>
              <a:rPr lang="en-US" sz="1679" b="1" i="0" u="none" strike="noStrike" cap="none" dirty="0">
                <a:solidFill>
                  <a:schemeClr val="bg1"/>
                </a:solidFill>
                <a:latin typeface="Helvetica Neue"/>
                <a:ea typeface="Helvetica Neue"/>
                <a:cs typeface="Helvetica Neue"/>
                <a:sym typeface="Helvetica Neue"/>
              </a:rPr>
              <a:t> </a:t>
            </a:r>
            <a:r>
              <a:rPr lang="en-US" sz="1679" b="1" i="0" u="none" strike="noStrike" cap="none" dirty="0" err="1">
                <a:solidFill>
                  <a:schemeClr val="bg1"/>
                </a:solidFill>
                <a:latin typeface="Helvetica Neue"/>
                <a:ea typeface="Helvetica Neue"/>
                <a:cs typeface="Helvetica Neue"/>
                <a:sym typeface="Helvetica Neue"/>
              </a:rPr>
              <a:t>Kodithodika</a:t>
            </a:r>
            <a:endParaRPr lang="en-US" sz="1679" b="1" i="0" u="none" strike="noStrike" cap="none" dirty="0">
              <a:solidFill>
                <a:schemeClr val="bg1"/>
              </a:solidFill>
              <a:latin typeface="Helvetica Neue"/>
              <a:ea typeface="Helvetica Neue"/>
              <a:cs typeface="Helvetica Neue"/>
              <a:sym typeface="Helvetica Neue"/>
            </a:endParaRPr>
          </a:p>
          <a:p>
            <a:pPr marL="0" marR="0" lvl="0" indent="0" algn="r" rtl="0">
              <a:lnSpc>
                <a:spcPct val="80000"/>
              </a:lnSpc>
              <a:spcBef>
                <a:spcPts val="0"/>
              </a:spcBef>
              <a:spcAft>
                <a:spcPts val="0"/>
              </a:spcAft>
              <a:buClr>
                <a:srgbClr val="0563C1"/>
              </a:buClr>
              <a:buSzPct val="25000"/>
              <a:buFont typeface="Helvetica Neue"/>
              <a:buNone/>
            </a:pPr>
            <a:r>
              <a:rPr lang="en-US" sz="1679" b="1" i="0" u="none" strike="noStrike" cap="none" dirty="0">
                <a:solidFill>
                  <a:schemeClr val="bg1"/>
                </a:solidFill>
                <a:latin typeface="Helvetica Neue"/>
                <a:ea typeface="Helvetica Neue"/>
                <a:cs typeface="Helvetica Neue"/>
                <a:sym typeface="Helvetica Neue"/>
              </a:rPr>
              <a:t>Neha Telagubanajigara Jagannath</a:t>
            </a:r>
          </a:p>
          <a:p>
            <a:pPr marL="0" marR="0" lvl="0" indent="0" algn="r" rtl="0">
              <a:lnSpc>
                <a:spcPct val="80000"/>
              </a:lnSpc>
              <a:spcBef>
                <a:spcPts val="0"/>
              </a:spcBef>
              <a:buClr>
                <a:srgbClr val="0563C1"/>
              </a:buClr>
              <a:buSzPct val="25000"/>
              <a:buFont typeface="Helvetica Neue"/>
              <a:buNone/>
            </a:pPr>
            <a:r>
              <a:rPr lang="en-US" sz="1679" b="1" i="0" u="none" strike="noStrike" cap="none" dirty="0" err="1">
                <a:solidFill>
                  <a:schemeClr val="bg1"/>
                </a:solidFill>
                <a:latin typeface="Helvetica Neue"/>
                <a:ea typeface="Helvetica Neue"/>
                <a:cs typeface="Helvetica Neue"/>
                <a:sym typeface="Helvetica Neue"/>
              </a:rPr>
              <a:t>Partha</a:t>
            </a:r>
            <a:r>
              <a:rPr lang="en-US" sz="1679" b="1" i="0" u="none" strike="noStrike" cap="none" dirty="0">
                <a:solidFill>
                  <a:schemeClr val="bg1"/>
                </a:solidFill>
                <a:latin typeface="Helvetica Neue"/>
                <a:ea typeface="Helvetica Neue"/>
                <a:cs typeface="Helvetica Neue"/>
                <a:sym typeface="Helvetica Neue"/>
              </a:rPr>
              <a:t> </a:t>
            </a:r>
            <a:r>
              <a:rPr lang="en-US" sz="1679" b="1" i="0" u="none" strike="noStrike" cap="none" dirty="0" err="1">
                <a:solidFill>
                  <a:schemeClr val="bg1"/>
                </a:solidFill>
                <a:latin typeface="Helvetica Neue"/>
                <a:ea typeface="Helvetica Neue"/>
                <a:cs typeface="Helvetica Neue"/>
                <a:sym typeface="Helvetica Neue"/>
              </a:rPr>
              <a:t>Ganrai</a:t>
            </a:r>
            <a:endParaRPr lang="en-US" sz="1679" b="1" i="0" u="none" strike="noStrike" cap="none" dirty="0">
              <a:solidFill>
                <a:schemeClr val="bg1"/>
              </a:solidFill>
              <a:latin typeface="Helvetica Neue"/>
              <a:ea typeface="Helvetica Neue"/>
              <a:cs typeface="Helvetica Neue"/>
              <a:sym typeface="Helvetica Neue"/>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1019908" y="1392702"/>
            <a:ext cx="3684612" cy="23254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cxnSp>
        <p:nvCxnSpPr>
          <p:cNvPr id="259" name="Shape 259"/>
          <p:cNvCxnSpPr/>
          <p:nvPr/>
        </p:nvCxnSpPr>
        <p:spPr>
          <a:xfrm>
            <a:off x="4475988" y="1682587"/>
            <a:ext cx="0" cy="392999"/>
          </a:xfrm>
          <a:prstGeom prst="straightConnector1">
            <a:avLst/>
          </a:prstGeom>
          <a:noFill/>
          <a:ln w="9525" cap="rnd" cmpd="sng">
            <a:solidFill>
              <a:srgbClr val="FFFFFF"/>
            </a:solidFill>
            <a:prstDash val="solid"/>
            <a:round/>
            <a:headEnd type="none" w="med" len="med"/>
            <a:tailEnd type="none" w="med" len="med"/>
          </a:ln>
        </p:spPr>
      </p:cxnSp>
      <p:cxnSp>
        <p:nvCxnSpPr>
          <p:cNvPr id="262" name="Shape 262"/>
          <p:cNvCxnSpPr/>
          <p:nvPr/>
        </p:nvCxnSpPr>
        <p:spPr>
          <a:xfrm>
            <a:off x="4475987" y="2420358"/>
            <a:ext cx="0" cy="392999"/>
          </a:xfrm>
          <a:prstGeom prst="straightConnector1">
            <a:avLst/>
          </a:prstGeom>
          <a:noFill/>
          <a:ln w="9525" cap="rnd" cmpd="sng">
            <a:solidFill>
              <a:srgbClr val="FFFFFF"/>
            </a:solidFill>
            <a:prstDash val="solid"/>
            <a:round/>
            <a:headEnd type="none" w="med" len="med"/>
            <a:tailEnd type="none" w="med" len="med"/>
          </a:ln>
        </p:spPr>
      </p:cxnSp>
      <p:cxnSp>
        <p:nvCxnSpPr>
          <p:cNvPr id="268" name="Shape 268"/>
          <p:cNvCxnSpPr/>
          <p:nvPr/>
        </p:nvCxnSpPr>
        <p:spPr>
          <a:xfrm>
            <a:off x="4475985" y="3909976"/>
            <a:ext cx="0" cy="392999"/>
          </a:xfrm>
          <a:prstGeom prst="straightConnector1">
            <a:avLst/>
          </a:prstGeom>
          <a:noFill/>
          <a:ln w="9525" cap="rnd" cmpd="sng">
            <a:solidFill>
              <a:srgbClr val="FFFFFF"/>
            </a:solidFill>
            <a:prstDash val="solid"/>
            <a:round/>
            <a:headEnd type="none" w="med" len="med"/>
            <a:tailEnd type="none" w="med" len="med"/>
          </a:ln>
        </p:spPr>
      </p:cxnSp>
      <p:sp>
        <p:nvSpPr>
          <p:cNvPr id="3" name="TextBox 2"/>
          <p:cNvSpPr txBox="1"/>
          <p:nvPr/>
        </p:nvSpPr>
        <p:spPr>
          <a:xfrm>
            <a:off x="391821" y="74157"/>
            <a:ext cx="7697102" cy="523220"/>
          </a:xfrm>
          <a:prstGeom prst="rect">
            <a:avLst/>
          </a:prstGeom>
          <a:noFill/>
        </p:spPr>
        <p:txBody>
          <a:bodyPr wrap="square" rtlCol="0">
            <a:spAutoFit/>
          </a:bodyPr>
          <a:lstStyle/>
          <a:p>
            <a:r>
              <a:rPr lang="en-US" sz="2800" dirty="0"/>
              <a:t>Parameters affecting the profit/loss</a:t>
            </a:r>
          </a:p>
        </p:txBody>
      </p:sp>
      <p:pic>
        <p:nvPicPr>
          <p:cNvPr id="43" name="Picture 42">
            <a:extLst/>
          </p:cNvPr>
          <p:cNvPicPr>
            <a:picLocks noChangeAspect="1"/>
          </p:cNvPicPr>
          <p:nvPr/>
        </p:nvPicPr>
        <p:blipFill>
          <a:blip r:embed="rId3"/>
          <a:stretch>
            <a:fillRect/>
          </a:stretch>
        </p:blipFill>
        <p:spPr>
          <a:xfrm>
            <a:off x="511652" y="927767"/>
            <a:ext cx="3828231" cy="3375208"/>
          </a:xfrm>
          <a:prstGeom prst="rect">
            <a:avLst/>
          </a:prstGeom>
        </p:spPr>
      </p:pic>
      <p:pic>
        <p:nvPicPr>
          <p:cNvPr id="44" name="Picture 43">
            <a:extLst/>
          </p:cNvPr>
          <p:cNvPicPr>
            <a:picLocks noChangeAspect="1"/>
          </p:cNvPicPr>
          <p:nvPr/>
        </p:nvPicPr>
        <p:blipFill>
          <a:blip r:embed="rId4"/>
          <a:stretch>
            <a:fillRect/>
          </a:stretch>
        </p:blipFill>
        <p:spPr>
          <a:xfrm>
            <a:off x="4894342" y="927767"/>
            <a:ext cx="4077087" cy="3375207"/>
          </a:xfrm>
          <a:prstGeom prst="rect">
            <a:avLst/>
          </a:prstGeom>
        </p:spPr>
      </p:pic>
      <p:sp>
        <p:nvSpPr>
          <p:cNvPr id="45" name="TextBox 44"/>
          <p:cNvSpPr txBox="1"/>
          <p:nvPr/>
        </p:nvSpPr>
        <p:spPr>
          <a:xfrm>
            <a:off x="8574258" y="4860758"/>
            <a:ext cx="409321" cy="246221"/>
          </a:xfrm>
          <a:prstGeom prst="rect">
            <a:avLst/>
          </a:prstGeom>
          <a:noFill/>
        </p:spPr>
        <p:txBody>
          <a:bodyPr wrap="square" rtlCol="0">
            <a:spAutoFit/>
          </a:bodyPr>
          <a:lstStyle/>
          <a:p>
            <a:r>
              <a:rPr lang="en-US" sz="1000" dirty="0"/>
              <a:t>9</a:t>
            </a:r>
          </a:p>
        </p:txBody>
      </p:sp>
    </p:spTree>
    <p:extLst>
      <p:ext uri="{BB962C8B-B14F-4D97-AF65-F5344CB8AC3E}">
        <p14:creationId xmlns:p14="http://schemas.microsoft.com/office/powerpoint/2010/main" val="580368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199" y="165085"/>
            <a:ext cx="8229600" cy="1143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2800" dirty="0"/>
              <a:t>Scenario Analysis</a:t>
            </a:r>
          </a:p>
        </p:txBody>
      </p:sp>
      <p:graphicFrame>
        <p:nvGraphicFramePr>
          <p:cNvPr id="3" name="Chart 2">
            <a:extLst/>
          </p:cNvPr>
          <p:cNvGraphicFramePr/>
          <p:nvPr>
            <p:extLst>
              <p:ext uri="{D42A27DB-BD31-4B8C-83A1-F6EECF244321}">
                <p14:modId xmlns:p14="http://schemas.microsoft.com/office/powerpoint/2010/main" val="1845529027"/>
              </p:ext>
            </p:extLst>
          </p:nvPr>
        </p:nvGraphicFramePr>
        <p:xfrm>
          <a:off x="382554" y="846666"/>
          <a:ext cx="3956180" cy="20033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p:cNvPr>
          <p:cNvGraphicFramePr/>
          <p:nvPr>
            <p:extLst>
              <p:ext uri="{D42A27DB-BD31-4B8C-83A1-F6EECF244321}">
                <p14:modId xmlns:p14="http://schemas.microsoft.com/office/powerpoint/2010/main" val="271369059"/>
              </p:ext>
            </p:extLst>
          </p:nvPr>
        </p:nvGraphicFramePr>
        <p:xfrm>
          <a:off x="4455367" y="846666"/>
          <a:ext cx="4114800" cy="200338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8570167" y="4860758"/>
            <a:ext cx="413412" cy="246221"/>
          </a:xfrm>
          <a:prstGeom prst="rect">
            <a:avLst/>
          </a:prstGeom>
          <a:noFill/>
        </p:spPr>
        <p:txBody>
          <a:bodyPr wrap="square" rtlCol="0">
            <a:spAutoFit/>
          </a:bodyPr>
          <a:lstStyle/>
          <a:p>
            <a:r>
              <a:rPr lang="en-US" sz="1000" dirty="0"/>
              <a:t>10</a:t>
            </a:r>
          </a:p>
        </p:txBody>
      </p:sp>
    </p:spTree>
    <p:extLst>
      <p:ext uri="{BB962C8B-B14F-4D97-AF65-F5344CB8AC3E}">
        <p14:creationId xmlns:p14="http://schemas.microsoft.com/office/powerpoint/2010/main" val="20323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 215"/>
          <p:cNvPicPr preferRelativeResize="0"/>
          <p:nvPr/>
        </p:nvPicPr>
        <p:blipFill rotWithShape="1">
          <a:blip r:embed="rId2">
            <a:alphaModFix/>
          </a:blip>
          <a:srcRect/>
          <a:stretch/>
        </p:blipFill>
        <p:spPr>
          <a:xfrm>
            <a:off x="709445" y="694393"/>
            <a:ext cx="3299847" cy="2871768"/>
          </a:xfrm>
          <a:prstGeom prst="rect">
            <a:avLst/>
          </a:prstGeom>
          <a:noFill/>
          <a:ln>
            <a:noFill/>
          </a:ln>
        </p:spPr>
      </p:pic>
      <p:pic>
        <p:nvPicPr>
          <p:cNvPr id="3" name="Shape 216"/>
          <p:cNvPicPr preferRelativeResize="0"/>
          <p:nvPr/>
        </p:nvPicPr>
        <p:blipFill rotWithShape="1">
          <a:blip r:embed="rId3">
            <a:alphaModFix/>
          </a:blip>
          <a:srcRect/>
          <a:stretch/>
        </p:blipFill>
        <p:spPr>
          <a:xfrm>
            <a:off x="4556234" y="694393"/>
            <a:ext cx="3610061" cy="2871768"/>
          </a:xfrm>
          <a:prstGeom prst="rect">
            <a:avLst/>
          </a:prstGeom>
          <a:noFill/>
          <a:ln>
            <a:noFill/>
          </a:ln>
        </p:spPr>
      </p:pic>
      <p:sp>
        <p:nvSpPr>
          <p:cNvPr id="4" name="TextBox 3"/>
          <p:cNvSpPr txBox="1"/>
          <p:nvPr/>
        </p:nvSpPr>
        <p:spPr>
          <a:xfrm>
            <a:off x="709445" y="3777065"/>
            <a:ext cx="3905249" cy="523220"/>
          </a:xfrm>
          <a:prstGeom prst="rect">
            <a:avLst/>
          </a:prstGeom>
          <a:noFill/>
        </p:spPr>
        <p:txBody>
          <a:bodyPr wrap="square" rtlCol="0">
            <a:spAutoFit/>
          </a:bodyPr>
          <a:lstStyle/>
          <a:p>
            <a:r>
              <a:rPr lang="en-US" dirty="0"/>
              <a:t>Net Profit and NPV Variation with Tariff</a:t>
            </a:r>
          </a:p>
          <a:p>
            <a:endParaRPr lang="en-US" dirty="0"/>
          </a:p>
        </p:txBody>
      </p:sp>
      <p:sp>
        <p:nvSpPr>
          <p:cNvPr id="5" name="TextBox 4"/>
          <p:cNvSpPr txBox="1"/>
          <p:nvPr/>
        </p:nvSpPr>
        <p:spPr>
          <a:xfrm>
            <a:off x="5238751" y="3777065"/>
            <a:ext cx="3905249" cy="523220"/>
          </a:xfrm>
          <a:prstGeom prst="rect">
            <a:avLst/>
          </a:prstGeom>
          <a:noFill/>
        </p:spPr>
        <p:txBody>
          <a:bodyPr wrap="square" rtlCol="0">
            <a:spAutoFit/>
          </a:bodyPr>
          <a:lstStyle/>
          <a:p>
            <a:pPr algn="just"/>
            <a:r>
              <a:rPr lang="en-US" dirty="0"/>
              <a:t>IRR Variation with Tariff</a:t>
            </a:r>
          </a:p>
          <a:p>
            <a:endParaRPr lang="en-US" dirty="0"/>
          </a:p>
        </p:txBody>
      </p:sp>
      <p:sp>
        <p:nvSpPr>
          <p:cNvPr id="6" name="TextBox 5"/>
          <p:cNvSpPr txBox="1"/>
          <p:nvPr/>
        </p:nvSpPr>
        <p:spPr>
          <a:xfrm>
            <a:off x="8553158" y="4846691"/>
            <a:ext cx="465591" cy="246221"/>
          </a:xfrm>
          <a:prstGeom prst="rect">
            <a:avLst/>
          </a:prstGeom>
          <a:noFill/>
        </p:spPr>
        <p:txBody>
          <a:bodyPr wrap="square" rtlCol="0">
            <a:spAutoFit/>
          </a:bodyPr>
          <a:lstStyle/>
          <a:p>
            <a:r>
              <a:rPr lang="en-US" sz="1000" dirty="0"/>
              <a:t>11</a:t>
            </a:r>
          </a:p>
        </p:txBody>
      </p:sp>
    </p:spTree>
    <p:extLst>
      <p:ext uri="{BB962C8B-B14F-4D97-AF65-F5344CB8AC3E}">
        <p14:creationId xmlns:p14="http://schemas.microsoft.com/office/powerpoint/2010/main" val="658303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p:cNvPr>
          <p:cNvGraphicFramePr>
            <a:graphicFrameLocks/>
          </p:cNvGraphicFramePr>
          <p:nvPr>
            <p:extLst>
              <p:ext uri="{D42A27DB-BD31-4B8C-83A1-F6EECF244321}">
                <p14:modId xmlns:p14="http://schemas.microsoft.com/office/powerpoint/2010/main" val="2013617789"/>
              </p:ext>
            </p:extLst>
          </p:nvPr>
        </p:nvGraphicFramePr>
        <p:xfrm>
          <a:off x="554014" y="268440"/>
          <a:ext cx="3799937" cy="310075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p:cNvPr>
          <p:cNvGraphicFramePr>
            <a:graphicFrameLocks/>
          </p:cNvGraphicFramePr>
          <p:nvPr>
            <p:extLst>
              <p:ext uri="{D42A27DB-BD31-4B8C-83A1-F6EECF244321}">
                <p14:modId xmlns:p14="http://schemas.microsoft.com/office/powerpoint/2010/main" val="2931371223"/>
              </p:ext>
            </p:extLst>
          </p:nvPr>
        </p:nvGraphicFramePr>
        <p:xfrm>
          <a:off x="4718275" y="268440"/>
          <a:ext cx="4017762" cy="3100756"/>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p:cNvSpPr txBox="1"/>
          <p:nvPr/>
        </p:nvSpPr>
        <p:spPr>
          <a:xfrm>
            <a:off x="554014" y="3533718"/>
            <a:ext cx="3722914" cy="523220"/>
          </a:xfrm>
          <a:prstGeom prst="rect">
            <a:avLst/>
          </a:prstGeom>
          <a:noFill/>
        </p:spPr>
        <p:txBody>
          <a:bodyPr wrap="square" rtlCol="0">
            <a:spAutoFit/>
          </a:bodyPr>
          <a:lstStyle/>
          <a:p>
            <a:pPr algn="just"/>
            <a:r>
              <a:rPr lang="en-US" dirty="0"/>
              <a:t>Net Profit Marginal Value Variation with Specific Productivity</a:t>
            </a:r>
          </a:p>
        </p:txBody>
      </p:sp>
      <p:sp>
        <p:nvSpPr>
          <p:cNvPr id="5" name="TextBox 4"/>
          <p:cNvSpPr txBox="1"/>
          <p:nvPr/>
        </p:nvSpPr>
        <p:spPr>
          <a:xfrm>
            <a:off x="4876177" y="3533718"/>
            <a:ext cx="3769567" cy="307777"/>
          </a:xfrm>
          <a:prstGeom prst="rect">
            <a:avLst/>
          </a:prstGeom>
          <a:noFill/>
        </p:spPr>
        <p:txBody>
          <a:bodyPr wrap="square" rtlCol="0">
            <a:spAutoFit/>
          </a:bodyPr>
          <a:lstStyle/>
          <a:p>
            <a:pPr algn="just"/>
            <a:r>
              <a:rPr lang="en-US" dirty="0"/>
              <a:t>Net Profit Marginal Value Variation with Tariff </a:t>
            </a:r>
          </a:p>
        </p:txBody>
      </p:sp>
      <p:sp>
        <p:nvSpPr>
          <p:cNvPr id="6" name="TextBox 5"/>
          <p:cNvSpPr txBox="1"/>
          <p:nvPr/>
        </p:nvSpPr>
        <p:spPr>
          <a:xfrm>
            <a:off x="8553157" y="4860758"/>
            <a:ext cx="430422" cy="246221"/>
          </a:xfrm>
          <a:prstGeom prst="rect">
            <a:avLst/>
          </a:prstGeom>
          <a:noFill/>
        </p:spPr>
        <p:txBody>
          <a:bodyPr wrap="square" rtlCol="0">
            <a:spAutoFit/>
          </a:bodyPr>
          <a:lstStyle/>
          <a:p>
            <a:r>
              <a:rPr lang="en-US" sz="1000" dirty="0"/>
              <a:t>12</a:t>
            </a:r>
          </a:p>
        </p:txBody>
      </p:sp>
    </p:spTree>
    <p:extLst>
      <p:ext uri="{BB962C8B-B14F-4D97-AF65-F5344CB8AC3E}">
        <p14:creationId xmlns:p14="http://schemas.microsoft.com/office/powerpoint/2010/main" val="1669009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p:cNvPr>
          <p:cNvPicPr>
            <a:picLocks noChangeAspect="1"/>
          </p:cNvPicPr>
          <p:nvPr/>
        </p:nvPicPr>
        <p:blipFill>
          <a:blip r:embed="rId2"/>
          <a:stretch>
            <a:fillRect/>
          </a:stretch>
        </p:blipFill>
        <p:spPr>
          <a:xfrm>
            <a:off x="571176" y="822960"/>
            <a:ext cx="3283371" cy="2313986"/>
          </a:xfrm>
          <a:prstGeom prst="rect">
            <a:avLst/>
          </a:prstGeom>
        </p:spPr>
      </p:pic>
      <p:pic>
        <p:nvPicPr>
          <p:cNvPr id="5" name="Picture 4">
            <a:extLst/>
          </p:cNvPr>
          <p:cNvPicPr>
            <a:picLocks noChangeAspect="1"/>
          </p:cNvPicPr>
          <p:nvPr/>
        </p:nvPicPr>
        <p:blipFill>
          <a:blip r:embed="rId3"/>
          <a:stretch>
            <a:fillRect/>
          </a:stretch>
        </p:blipFill>
        <p:spPr>
          <a:xfrm>
            <a:off x="5177299" y="822960"/>
            <a:ext cx="3446197" cy="2415001"/>
          </a:xfrm>
          <a:prstGeom prst="rect">
            <a:avLst/>
          </a:prstGeom>
        </p:spPr>
      </p:pic>
      <p:sp>
        <p:nvSpPr>
          <p:cNvPr id="6" name="Text Placeholder 3"/>
          <p:cNvSpPr txBox="1">
            <a:spLocks/>
          </p:cNvSpPr>
          <p:nvPr/>
        </p:nvSpPr>
        <p:spPr>
          <a:xfrm>
            <a:off x="360163" y="3237961"/>
            <a:ext cx="3806890" cy="50385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114300" algn="just"/>
            <a:r>
              <a:rPr lang="en-US" sz="1100" dirty="0"/>
              <a:t>Sensitivity of Tax on Net Profit(</a:t>
            </a:r>
            <a:r>
              <a:rPr lang="en-US" sz="1100" dirty="0" err="1"/>
              <a:t>mn</a:t>
            </a:r>
            <a:r>
              <a:rPr lang="en-US" sz="1100" dirty="0"/>
              <a:t>$/percentage increase in tax)</a:t>
            </a:r>
          </a:p>
        </p:txBody>
      </p:sp>
      <p:sp>
        <p:nvSpPr>
          <p:cNvPr id="7" name="Text Placeholder 5"/>
          <p:cNvSpPr txBox="1">
            <a:spLocks/>
          </p:cNvSpPr>
          <p:nvPr/>
        </p:nvSpPr>
        <p:spPr>
          <a:xfrm>
            <a:off x="5240176" y="3345178"/>
            <a:ext cx="4041774" cy="39663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114300" algn="just"/>
            <a:r>
              <a:rPr lang="en-US" sz="1100" dirty="0"/>
              <a:t>Sensitivity of Land rent on Net Profit</a:t>
            </a:r>
          </a:p>
        </p:txBody>
      </p:sp>
      <p:sp>
        <p:nvSpPr>
          <p:cNvPr id="8" name="TextBox 7"/>
          <p:cNvSpPr txBox="1"/>
          <p:nvPr/>
        </p:nvSpPr>
        <p:spPr>
          <a:xfrm>
            <a:off x="8574258" y="4860758"/>
            <a:ext cx="409321" cy="246221"/>
          </a:xfrm>
          <a:prstGeom prst="rect">
            <a:avLst/>
          </a:prstGeom>
          <a:noFill/>
        </p:spPr>
        <p:txBody>
          <a:bodyPr wrap="square" rtlCol="0">
            <a:spAutoFit/>
          </a:bodyPr>
          <a:lstStyle/>
          <a:p>
            <a:r>
              <a:rPr lang="en-US" sz="1000" dirty="0"/>
              <a:t>13</a:t>
            </a:r>
          </a:p>
        </p:txBody>
      </p:sp>
    </p:spTree>
    <p:extLst>
      <p:ext uri="{BB962C8B-B14F-4D97-AF65-F5344CB8AC3E}">
        <p14:creationId xmlns:p14="http://schemas.microsoft.com/office/powerpoint/2010/main" val="4197801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p:cNvPr>
          <p:cNvPicPr>
            <a:picLocks noChangeAspect="1"/>
          </p:cNvPicPr>
          <p:nvPr/>
        </p:nvPicPr>
        <p:blipFill>
          <a:blip r:embed="rId2"/>
          <a:stretch>
            <a:fillRect/>
          </a:stretch>
        </p:blipFill>
        <p:spPr>
          <a:xfrm>
            <a:off x="366936" y="401236"/>
            <a:ext cx="4240664" cy="3312635"/>
          </a:xfrm>
          <a:prstGeom prst="rect">
            <a:avLst/>
          </a:prstGeom>
        </p:spPr>
      </p:pic>
      <p:pic>
        <p:nvPicPr>
          <p:cNvPr id="3" name="Picture 2">
            <a:extLst/>
          </p:cNvPr>
          <p:cNvPicPr>
            <a:picLocks noChangeAspect="1"/>
          </p:cNvPicPr>
          <p:nvPr/>
        </p:nvPicPr>
        <p:blipFill>
          <a:blip r:embed="rId3"/>
          <a:stretch>
            <a:fillRect/>
          </a:stretch>
        </p:blipFill>
        <p:spPr>
          <a:xfrm>
            <a:off x="4766324" y="401236"/>
            <a:ext cx="4222003" cy="3312636"/>
          </a:xfrm>
          <a:prstGeom prst="rect">
            <a:avLst/>
          </a:prstGeom>
        </p:spPr>
      </p:pic>
      <p:sp>
        <p:nvSpPr>
          <p:cNvPr id="5" name="Text Placeholder 2"/>
          <p:cNvSpPr txBox="1">
            <a:spLocks/>
          </p:cNvSpPr>
          <p:nvPr/>
        </p:nvSpPr>
        <p:spPr>
          <a:xfrm>
            <a:off x="366936" y="3926952"/>
            <a:ext cx="4240664" cy="64134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just"/>
            <a:r>
              <a:rPr lang="en-US" sz="1200" dirty="0"/>
              <a:t>Variation of Net Profit and Net Present Value with O&amp;M Cost($/KW/year)</a:t>
            </a:r>
          </a:p>
        </p:txBody>
      </p:sp>
      <p:sp>
        <p:nvSpPr>
          <p:cNvPr id="6" name="Text Placeholder 4"/>
          <p:cNvSpPr txBox="1">
            <a:spLocks/>
          </p:cNvSpPr>
          <p:nvPr/>
        </p:nvSpPr>
        <p:spPr>
          <a:xfrm>
            <a:off x="4766324" y="3926952"/>
            <a:ext cx="4041774" cy="64134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just"/>
            <a:r>
              <a:rPr lang="en-US" sz="1200" dirty="0"/>
              <a:t>Variation of Net Profit and Net Present Value with Annual Decrease in Productivity </a:t>
            </a:r>
          </a:p>
        </p:txBody>
      </p:sp>
      <p:sp>
        <p:nvSpPr>
          <p:cNvPr id="7" name="TextBox 6"/>
          <p:cNvSpPr txBox="1"/>
          <p:nvPr/>
        </p:nvSpPr>
        <p:spPr>
          <a:xfrm>
            <a:off x="8588326" y="4860758"/>
            <a:ext cx="395253" cy="246221"/>
          </a:xfrm>
          <a:prstGeom prst="rect">
            <a:avLst/>
          </a:prstGeom>
          <a:noFill/>
        </p:spPr>
        <p:txBody>
          <a:bodyPr wrap="square" rtlCol="0">
            <a:spAutoFit/>
          </a:bodyPr>
          <a:lstStyle/>
          <a:p>
            <a:r>
              <a:rPr lang="en-US" sz="1000" dirty="0"/>
              <a:t>14</a:t>
            </a:r>
          </a:p>
        </p:txBody>
      </p:sp>
    </p:spTree>
    <p:extLst>
      <p:ext uri="{BB962C8B-B14F-4D97-AF65-F5344CB8AC3E}">
        <p14:creationId xmlns:p14="http://schemas.microsoft.com/office/powerpoint/2010/main" val="4086129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p:cNvPr>
          <p:cNvPicPr>
            <a:picLocks noChangeAspect="1"/>
          </p:cNvPicPr>
          <p:nvPr/>
        </p:nvPicPr>
        <p:blipFill>
          <a:blip r:embed="rId2"/>
          <a:stretch>
            <a:fillRect/>
          </a:stretch>
        </p:blipFill>
        <p:spPr>
          <a:xfrm>
            <a:off x="562094" y="604223"/>
            <a:ext cx="4041774" cy="2715751"/>
          </a:xfrm>
          <a:prstGeom prst="rect">
            <a:avLst/>
          </a:prstGeom>
        </p:spPr>
      </p:pic>
      <p:sp>
        <p:nvSpPr>
          <p:cNvPr id="3" name="Text Placeholder 4"/>
          <p:cNvSpPr txBox="1">
            <a:spLocks/>
          </p:cNvSpPr>
          <p:nvPr/>
        </p:nvSpPr>
        <p:spPr>
          <a:xfrm>
            <a:off x="470654" y="3737456"/>
            <a:ext cx="4041774" cy="64134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a:t>Variation of Net Profit </a:t>
            </a:r>
            <a:r>
              <a:rPr lang="en-US" dirty="0" err="1"/>
              <a:t>wrt</a:t>
            </a:r>
            <a:r>
              <a:rPr lang="en-US" dirty="0"/>
              <a:t> Specific Productivity and EPCC Cost</a:t>
            </a:r>
          </a:p>
        </p:txBody>
      </p:sp>
      <p:pic>
        <p:nvPicPr>
          <p:cNvPr id="4" name="Picture 3">
            <a:extLst/>
          </p:cNvPr>
          <p:cNvPicPr>
            <a:picLocks noChangeAspect="1"/>
          </p:cNvPicPr>
          <p:nvPr/>
        </p:nvPicPr>
        <p:blipFill>
          <a:blip r:embed="rId3"/>
          <a:stretch>
            <a:fillRect/>
          </a:stretch>
        </p:blipFill>
        <p:spPr>
          <a:xfrm>
            <a:off x="4766006" y="604224"/>
            <a:ext cx="4213229" cy="2715750"/>
          </a:xfrm>
          <a:prstGeom prst="rect">
            <a:avLst/>
          </a:prstGeom>
        </p:spPr>
      </p:pic>
      <p:sp>
        <p:nvSpPr>
          <p:cNvPr id="5" name="Text Placeholder 2"/>
          <p:cNvSpPr txBox="1">
            <a:spLocks/>
          </p:cNvSpPr>
          <p:nvPr/>
        </p:nvSpPr>
        <p:spPr>
          <a:xfrm>
            <a:off x="4653464" y="3803928"/>
            <a:ext cx="4213229" cy="52247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dirty="0"/>
              <a:t>Variation of Net Profit and Net Present Value with Inflation</a:t>
            </a:r>
          </a:p>
        </p:txBody>
      </p:sp>
      <p:sp>
        <p:nvSpPr>
          <p:cNvPr id="6" name="TextBox 5"/>
          <p:cNvSpPr txBox="1"/>
          <p:nvPr/>
        </p:nvSpPr>
        <p:spPr>
          <a:xfrm>
            <a:off x="8546123" y="4860758"/>
            <a:ext cx="437456" cy="246221"/>
          </a:xfrm>
          <a:prstGeom prst="rect">
            <a:avLst/>
          </a:prstGeom>
          <a:noFill/>
        </p:spPr>
        <p:txBody>
          <a:bodyPr wrap="square" rtlCol="0">
            <a:spAutoFit/>
          </a:bodyPr>
          <a:lstStyle/>
          <a:p>
            <a:r>
              <a:rPr lang="en-US" sz="1000" dirty="0"/>
              <a:t>15</a:t>
            </a:r>
          </a:p>
        </p:txBody>
      </p:sp>
    </p:spTree>
    <p:extLst>
      <p:ext uri="{BB962C8B-B14F-4D97-AF65-F5344CB8AC3E}">
        <p14:creationId xmlns:p14="http://schemas.microsoft.com/office/powerpoint/2010/main" val="3091562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28"/>
          <p:cNvSpPr txBox="1">
            <a:spLocks/>
          </p:cNvSpPr>
          <p:nvPr/>
        </p:nvSpPr>
        <p:spPr>
          <a:xfrm>
            <a:off x="450166" y="134489"/>
            <a:ext cx="8229600" cy="1143000"/>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Clr>
                <a:srgbClr val="FFFFFF"/>
              </a:buClr>
              <a:buSzPct val="25000"/>
              <a:buFont typeface="Arial"/>
              <a:buNone/>
            </a:pPr>
            <a:r>
              <a:rPr lang="en-US" sz="2800" dirty="0"/>
              <a:t>Probability of incurring Loss</a:t>
            </a:r>
            <a:endParaRPr lang="en-US" sz="2800" dirty="0">
              <a:solidFill>
                <a:srgbClr val="FFFFFF"/>
              </a:solidFill>
            </a:endParaRPr>
          </a:p>
        </p:txBody>
      </p:sp>
      <p:pic>
        <p:nvPicPr>
          <p:cNvPr id="3" name="Shape 230"/>
          <p:cNvPicPr preferRelativeResize="0">
            <a:picLocks/>
          </p:cNvPicPr>
          <p:nvPr/>
        </p:nvPicPr>
        <p:blipFill rotWithShape="1">
          <a:blip r:embed="rId2">
            <a:alphaModFix/>
          </a:blip>
          <a:srcRect/>
          <a:stretch/>
        </p:blipFill>
        <p:spPr>
          <a:xfrm>
            <a:off x="914400" y="1049980"/>
            <a:ext cx="7184571" cy="3995058"/>
          </a:xfrm>
          <a:prstGeom prst="rect">
            <a:avLst/>
          </a:prstGeom>
          <a:noFill/>
          <a:ln>
            <a:noFill/>
          </a:ln>
        </p:spPr>
      </p:pic>
      <p:sp>
        <p:nvSpPr>
          <p:cNvPr id="4" name="TextBox 3"/>
          <p:cNvSpPr txBox="1"/>
          <p:nvPr/>
        </p:nvSpPr>
        <p:spPr>
          <a:xfrm>
            <a:off x="8563205" y="4860758"/>
            <a:ext cx="420374" cy="246221"/>
          </a:xfrm>
          <a:prstGeom prst="rect">
            <a:avLst/>
          </a:prstGeom>
          <a:noFill/>
        </p:spPr>
        <p:txBody>
          <a:bodyPr wrap="square" rtlCol="0">
            <a:spAutoFit/>
          </a:bodyPr>
          <a:lstStyle/>
          <a:p>
            <a:r>
              <a:rPr lang="en-US" sz="1000" dirty="0"/>
              <a:t>16</a:t>
            </a:r>
          </a:p>
        </p:txBody>
      </p:sp>
    </p:spTree>
    <p:extLst>
      <p:ext uri="{BB962C8B-B14F-4D97-AF65-F5344CB8AC3E}">
        <p14:creationId xmlns:p14="http://schemas.microsoft.com/office/powerpoint/2010/main" val="2756892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5166"/>
            <a:ext cx="8229600" cy="1143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2800" dirty="0"/>
              <a:t>Optimum Lifetime of Power Plant  Analysis</a:t>
            </a:r>
          </a:p>
        </p:txBody>
      </p:sp>
      <p:sp>
        <p:nvSpPr>
          <p:cNvPr id="5" name="TextBox 4"/>
          <p:cNvSpPr txBox="1"/>
          <p:nvPr/>
        </p:nvSpPr>
        <p:spPr>
          <a:xfrm>
            <a:off x="8567225" y="4860758"/>
            <a:ext cx="416354" cy="246221"/>
          </a:xfrm>
          <a:prstGeom prst="rect">
            <a:avLst/>
          </a:prstGeom>
          <a:noFill/>
        </p:spPr>
        <p:txBody>
          <a:bodyPr wrap="square" rtlCol="0">
            <a:spAutoFit/>
          </a:bodyPr>
          <a:lstStyle/>
          <a:p>
            <a:r>
              <a:rPr lang="en-US" sz="1000" dirty="0"/>
              <a:t>17</a:t>
            </a:r>
          </a:p>
        </p:txBody>
      </p:sp>
      <p:pic>
        <p:nvPicPr>
          <p:cNvPr id="3" name="Picture 2"/>
          <p:cNvPicPr>
            <a:picLocks noChangeAspect="1"/>
          </p:cNvPicPr>
          <p:nvPr/>
        </p:nvPicPr>
        <p:blipFill>
          <a:blip r:embed="rId2"/>
          <a:stretch>
            <a:fillRect/>
          </a:stretch>
        </p:blipFill>
        <p:spPr>
          <a:xfrm>
            <a:off x="822960" y="886265"/>
            <a:ext cx="7209691" cy="3854547"/>
          </a:xfrm>
          <a:prstGeom prst="rect">
            <a:avLst/>
          </a:prstGeom>
        </p:spPr>
      </p:pic>
    </p:spTree>
    <p:extLst>
      <p:ext uri="{BB962C8B-B14F-4D97-AF65-F5344CB8AC3E}">
        <p14:creationId xmlns:p14="http://schemas.microsoft.com/office/powerpoint/2010/main" val="3204399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2"/>
          <p:cNvSpPr txBox="1">
            <a:spLocks/>
          </p:cNvSpPr>
          <p:nvPr/>
        </p:nvSpPr>
        <p:spPr>
          <a:xfrm>
            <a:off x="443132" y="92286"/>
            <a:ext cx="8229600" cy="1143000"/>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SzPct val="25000"/>
            </a:pPr>
            <a:r>
              <a:rPr lang="en-US" sz="2800" dirty="0"/>
              <a:t>Profit and optimum power plant lifetime variation across geography</a:t>
            </a:r>
          </a:p>
        </p:txBody>
      </p:sp>
      <p:sp>
        <p:nvSpPr>
          <p:cNvPr id="4" name="TextBox 3"/>
          <p:cNvSpPr txBox="1"/>
          <p:nvPr/>
        </p:nvSpPr>
        <p:spPr>
          <a:xfrm>
            <a:off x="8669221" y="4897279"/>
            <a:ext cx="409321" cy="246221"/>
          </a:xfrm>
          <a:prstGeom prst="rect">
            <a:avLst/>
          </a:prstGeom>
          <a:noFill/>
        </p:spPr>
        <p:txBody>
          <a:bodyPr wrap="square" rtlCol="0">
            <a:spAutoFit/>
          </a:bodyPr>
          <a:lstStyle/>
          <a:p>
            <a:r>
              <a:rPr lang="en-US" sz="1000" dirty="0"/>
              <a:t>18</a:t>
            </a:r>
          </a:p>
        </p:txBody>
      </p:sp>
      <p:pic>
        <p:nvPicPr>
          <p:cNvPr id="5" name="Picture 4"/>
          <p:cNvPicPr>
            <a:picLocks noChangeAspect="1"/>
          </p:cNvPicPr>
          <p:nvPr/>
        </p:nvPicPr>
        <p:blipFill>
          <a:blip r:embed="rId2"/>
          <a:stretch>
            <a:fillRect/>
          </a:stretch>
        </p:blipFill>
        <p:spPr>
          <a:xfrm>
            <a:off x="379157" y="1073508"/>
            <a:ext cx="8699385" cy="3823771"/>
          </a:xfrm>
          <a:prstGeom prst="rect">
            <a:avLst/>
          </a:prstGeom>
        </p:spPr>
      </p:pic>
    </p:spTree>
    <p:extLst>
      <p:ext uri="{BB962C8B-B14F-4D97-AF65-F5344CB8AC3E}">
        <p14:creationId xmlns:p14="http://schemas.microsoft.com/office/powerpoint/2010/main" val="2646141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6" name="Shape 136"/>
          <p:cNvSpPr txBox="1"/>
          <p:nvPr/>
        </p:nvSpPr>
        <p:spPr>
          <a:xfrm>
            <a:off x="0" y="503350"/>
            <a:ext cx="3471299" cy="3818699"/>
          </a:xfrm>
          <a:prstGeom prst="rect">
            <a:avLst/>
          </a:prstGeom>
          <a:noFill/>
          <a:ln>
            <a:noFill/>
          </a:ln>
        </p:spPr>
        <p:txBody>
          <a:bodyPr lIns="91425" tIns="91425" rIns="91425" bIns="91425" anchor="ctr" anchorCtr="0">
            <a:noAutofit/>
          </a:bodyPr>
          <a:lstStyle/>
          <a:p>
            <a:pPr lvl="0" algn="ctr">
              <a:spcBef>
                <a:spcPts val="0"/>
              </a:spcBef>
              <a:buNone/>
            </a:pPr>
            <a:endParaRPr lang="en" sz="20000" dirty="0">
              <a:solidFill>
                <a:srgbClr val="18637B"/>
              </a:solidFill>
              <a:latin typeface="Roboto Slab"/>
              <a:ea typeface="Roboto Slab"/>
              <a:cs typeface="Roboto Slab"/>
              <a:sym typeface="Roboto Slab"/>
            </a:endParaRPr>
          </a:p>
        </p:txBody>
      </p:sp>
      <p:sp>
        <p:nvSpPr>
          <p:cNvPr id="5" name="Shape 166"/>
          <p:cNvSpPr txBox="1">
            <a:spLocks/>
          </p:cNvSpPr>
          <p:nvPr/>
        </p:nvSpPr>
        <p:spPr>
          <a:xfrm>
            <a:off x="0" y="503350"/>
            <a:ext cx="3471299" cy="3818699"/>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4454"/>
              </a:buClr>
              <a:buSzPct val="100000"/>
              <a:buFont typeface="Roboto Slab"/>
              <a:buNone/>
              <a:defRPr sz="4800" b="1" i="0" u="none" strike="noStrike" cap="none">
                <a:solidFill>
                  <a:srgbClr val="114454"/>
                </a:solidFill>
                <a:latin typeface="Roboto Slab"/>
                <a:ea typeface="Roboto Slab"/>
                <a:cs typeface="Roboto Slab"/>
                <a:sym typeface="Roboto Slab"/>
              </a:defRPr>
            </a:lvl1pPr>
            <a:lvl2pPr lvl="1"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2pPr>
            <a:lvl3pPr lvl="2"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3pPr>
            <a:lvl4pPr lvl="3"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4pPr>
            <a:lvl5pPr lvl="4"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5pPr>
            <a:lvl6pPr lvl="5"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6pPr>
            <a:lvl7pPr lvl="6"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7pPr>
            <a:lvl8pPr lvl="7"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8pPr>
            <a:lvl9pPr lvl="8"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9pPr>
          </a:lstStyle>
          <a:p>
            <a:pPr algn="ctr">
              <a:buClr>
                <a:srgbClr val="FFFFFF"/>
              </a:buClr>
              <a:buSzPct val="25000"/>
              <a:buFont typeface="Arial"/>
              <a:buNone/>
            </a:pPr>
            <a:r>
              <a:rPr lang="en-US" sz="2800" b="0" dirty="0">
                <a:solidFill>
                  <a:srgbClr val="FFFFFF"/>
                </a:solidFill>
                <a:latin typeface="Arial"/>
                <a:ea typeface="Arial"/>
                <a:cs typeface="Arial"/>
                <a:sym typeface="Arial"/>
              </a:rPr>
              <a:t>Background:</a:t>
            </a:r>
          </a:p>
          <a:p>
            <a:pPr algn="ctr">
              <a:buClr>
                <a:srgbClr val="FFFFFF"/>
              </a:buClr>
              <a:buSzPct val="25000"/>
              <a:buFont typeface="Arial"/>
              <a:buNone/>
            </a:pPr>
            <a:r>
              <a:rPr lang="en-US" sz="2800" b="0" dirty="0">
                <a:solidFill>
                  <a:srgbClr val="FFFFFF"/>
                </a:solidFill>
                <a:latin typeface="Arial"/>
                <a:ea typeface="Arial"/>
                <a:cs typeface="Arial"/>
                <a:sym typeface="Arial"/>
              </a:rPr>
              <a:t>Existing Power Tariff Analysis</a:t>
            </a:r>
          </a:p>
        </p:txBody>
      </p:sp>
      <p:pic>
        <p:nvPicPr>
          <p:cNvPr id="7" name="Picture 2" descr="https://lh4.googleusercontent.com/ZGSiUkK6_PJgGkwseVTdy9irbuKEALGAycs0uzebq7kFu-71Q64Q50RjBVaUc3S3TTu3Ssu2JYxoMC5U0t9ErDQfa4vDYPWKCfjR1vvweuZVESVujEGN9pTXkwN3yR-wtHOKFl7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8526" y="823568"/>
            <a:ext cx="4893212" cy="257134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471298" y="3498400"/>
            <a:ext cx="5190439" cy="523220"/>
          </a:xfrm>
          <a:prstGeom prst="rect">
            <a:avLst/>
          </a:prstGeom>
          <a:noFill/>
        </p:spPr>
        <p:txBody>
          <a:bodyPr wrap="square" rtlCol="0">
            <a:spAutoFit/>
          </a:bodyPr>
          <a:lstStyle/>
          <a:p>
            <a:pPr algn="ctr"/>
            <a:r>
              <a:rPr lang="en-US" b="1" dirty="0"/>
              <a:t>Average Electricity  Tariff across Territories of the United States</a:t>
            </a:r>
          </a:p>
        </p:txBody>
      </p:sp>
      <p:sp>
        <p:nvSpPr>
          <p:cNvPr id="4" name="TextBox 3"/>
          <p:cNvSpPr txBox="1"/>
          <p:nvPr/>
        </p:nvSpPr>
        <p:spPr>
          <a:xfrm>
            <a:off x="8661737" y="4860758"/>
            <a:ext cx="321842" cy="246221"/>
          </a:xfrm>
          <a:prstGeom prst="rect">
            <a:avLst/>
          </a:prstGeom>
          <a:noFill/>
        </p:spPr>
        <p:txBody>
          <a:bodyPr wrap="square" rtlCol="0">
            <a:spAutoFit/>
          </a:bodyPr>
          <a:lstStyle/>
          <a:p>
            <a:r>
              <a:rPr lang="en-US" sz="1000" dirty="0"/>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87"/>
          <p:cNvSpPr txBox="1">
            <a:spLocks/>
          </p:cNvSpPr>
          <p:nvPr/>
        </p:nvSpPr>
        <p:spPr>
          <a:xfrm>
            <a:off x="429126" y="0"/>
            <a:ext cx="6037385" cy="1028700"/>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a:buSzPct val="25000"/>
            </a:pPr>
            <a:r>
              <a:rPr lang="en-US" sz="2800" dirty="0"/>
              <a:t>Target Fund and Interest Rate</a:t>
            </a:r>
            <a:endParaRPr lang="en-US" sz="2800" dirty="0">
              <a:solidFill>
                <a:srgbClr val="FFFFFF"/>
              </a:solidFill>
            </a:endParaRPr>
          </a:p>
        </p:txBody>
      </p:sp>
      <p:pic>
        <p:nvPicPr>
          <p:cNvPr id="4" name="Picture 3"/>
          <p:cNvPicPr>
            <a:picLocks noChangeAspect="1"/>
          </p:cNvPicPr>
          <p:nvPr/>
        </p:nvPicPr>
        <p:blipFill rotWithShape="1">
          <a:blip r:embed="rId2"/>
          <a:srcRect l="44294" t="2245" b="6965"/>
          <a:stretch/>
        </p:blipFill>
        <p:spPr>
          <a:xfrm>
            <a:off x="4248443" y="921434"/>
            <a:ext cx="4803314" cy="3826411"/>
          </a:xfrm>
          <a:prstGeom prst="rect">
            <a:avLst/>
          </a:prstGeom>
        </p:spPr>
      </p:pic>
      <p:sp>
        <p:nvSpPr>
          <p:cNvPr id="5" name="TextBox 4"/>
          <p:cNvSpPr txBox="1"/>
          <p:nvPr/>
        </p:nvSpPr>
        <p:spPr>
          <a:xfrm>
            <a:off x="8574258" y="4860758"/>
            <a:ext cx="409321" cy="246221"/>
          </a:xfrm>
          <a:prstGeom prst="rect">
            <a:avLst/>
          </a:prstGeom>
          <a:noFill/>
        </p:spPr>
        <p:txBody>
          <a:bodyPr wrap="square" rtlCol="0">
            <a:spAutoFit/>
          </a:bodyPr>
          <a:lstStyle/>
          <a:p>
            <a:r>
              <a:rPr lang="en-US" sz="1000" dirty="0"/>
              <a:t>19</a:t>
            </a:r>
          </a:p>
        </p:txBody>
      </p:sp>
      <p:pic>
        <p:nvPicPr>
          <p:cNvPr id="6" name="Picture 5"/>
          <p:cNvPicPr>
            <a:picLocks noChangeAspect="1"/>
          </p:cNvPicPr>
          <p:nvPr/>
        </p:nvPicPr>
        <p:blipFill>
          <a:blip r:embed="rId3"/>
          <a:stretch>
            <a:fillRect/>
          </a:stretch>
        </p:blipFill>
        <p:spPr>
          <a:xfrm>
            <a:off x="429126" y="1160584"/>
            <a:ext cx="3407454" cy="2236764"/>
          </a:xfrm>
          <a:prstGeom prst="rect">
            <a:avLst/>
          </a:prstGeom>
        </p:spPr>
      </p:pic>
      <p:sp>
        <p:nvSpPr>
          <p:cNvPr id="7" name="Text Placeholder 2"/>
          <p:cNvSpPr txBox="1">
            <a:spLocks/>
          </p:cNvSpPr>
          <p:nvPr/>
        </p:nvSpPr>
        <p:spPr>
          <a:xfrm>
            <a:off x="744233" y="3499338"/>
            <a:ext cx="3365688" cy="43102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127000"/>
            <a:r>
              <a:rPr lang="en-US" sz="1100" b="1" dirty="0"/>
              <a:t>Variation of IRR w.r.t interest rate</a:t>
            </a:r>
          </a:p>
        </p:txBody>
      </p:sp>
    </p:spTree>
    <p:extLst>
      <p:ext uri="{BB962C8B-B14F-4D97-AF65-F5344CB8AC3E}">
        <p14:creationId xmlns:p14="http://schemas.microsoft.com/office/powerpoint/2010/main" val="4281894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5" name="Shape 245"/>
          <p:cNvSpPr/>
          <p:nvPr/>
        </p:nvSpPr>
        <p:spPr>
          <a:xfrm>
            <a:off x="3759030" y="3738863"/>
            <a:ext cx="4393198" cy="749699"/>
          </a:xfrm>
          <a:prstGeom prst="homePlate">
            <a:avLst>
              <a:gd name="adj" fmla="val 35440"/>
            </a:avLst>
          </a:prstGeom>
          <a:solidFill>
            <a:srgbClr val="124057"/>
          </a:solidFill>
          <a:ln>
            <a:noFill/>
          </a:ln>
        </p:spPr>
        <p:txBody>
          <a:bodyPr lIns="91425" tIns="45700" rIns="91425" bIns="45700" anchor="ctr" anchorCtr="0">
            <a:noAutofit/>
          </a:bodyPr>
          <a:lstStyle/>
          <a:p>
            <a:pPr marL="0" marR="0" lvl="0" indent="-69850" algn="l" rtl="0">
              <a:lnSpc>
                <a:spcPct val="100000"/>
              </a:lnSpc>
              <a:spcBef>
                <a:spcPts val="0"/>
              </a:spcBef>
              <a:spcAft>
                <a:spcPts val="0"/>
              </a:spcAft>
              <a:buNone/>
            </a:pPr>
            <a:endParaRPr/>
          </a:p>
        </p:txBody>
      </p:sp>
      <p:sp>
        <p:nvSpPr>
          <p:cNvPr id="246" name="Shape 246"/>
          <p:cNvSpPr/>
          <p:nvPr/>
        </p:nvSpPr>
        <p:spPr>
          <a:xfrm>
            <a:off x="3759032" y="3003935"/>
            <a:ext cx="4393196" cy="749699"/>
          </a:xfrm>
          <a:prstGeom prst="homePlate">
            <a:avLst>
              <a:gd name="adj" fmla="val 35440"/>
            </a:avLst>
          </a:prstGeom>
          <a:solidFill>
            <a:srgbClr val="3B8D61"/>
          </a:solidFill>
          <a:ln>
            <a:noFill/>
          </a:ln>
        </p:spPr>
        <p:txBody>
          <a:bodyPr lIns="91425" tIns="45700" rIns="91425" bIns="45700" anchor="ctr" anchorCtr="0">
            <a:noAutofit/>
          </a:bodyPr>
          <a:lstStyle/>
          <a:p>
            <a:pPr marL="0" marR="0" lvl="0" indent="-69850" algn="l" rtl="0">
              <a:lnSpc>
                <a:spcPct val="100000"/>
              </a:lnSpc>
              <a:spcBef>
                <a:spcPts val="0"/>
              </a:spcBef>
              <a:spcAft>
                <a:spcPts val="0"/>
              </a:spcAft>
              <a:buNone/>
            </a:pPr>
            <a:endParaRPr/>
          </a:p>
        </p:txBody>
      </p:sp>
      <p:sp>
        <p:nvSpPr>
          <p:cNvPr id="247" name="Shape 247"/>
          <p:cNvSpPr/>
          <p:nvPr/>
        </p:nvSpPr>
        <p:spPr>
          <a:xfrm>
            <a:off x="3759028" y="2258772"/>
            <a:ext cx="4393199" cy="749699"/>
          </a:xfrm>
          <a:prstGeom prst="homePlate">
            <a:avLst>
              <a:gd name="adj" fmla="val 35440"/>
            </a:avLst>
          </a:prstGeom>
          <a:solidFill>
            <a:srgbClr val="165751"/>
          </a:solidFill>
          <a:ln>
            <a:noFill/>
          </a:ln>
        </p:spPr>
        <p:txBody>
          <a:bodyPr lIns="91425" tIns="45700" rIns="91425" bIns="45700" anchor="ctr" anchorCtr="0">
            <a:noAutofit/>
          </a:bodyPr>
          <a:lstStyle/>
          <a:p>
            <a:pPr marL="0" marR="0" lvl="0" indent="-69850" algn="l" rtl="0">
              <a:lnSpc>
                <a:spcPct val="100000"/>
              </a:lnSpc>
              <a:spcBef>
                <a:spcPts val="0"/>
              </a:spcBef>
              <a:spcAft>
                <a:spcPts val="0"/>
              </a:spcAft>
              <a:buNone/>
            </a:pPr>
            <a:endParaRPr/>
          </a:p>
        </p:txBody>
      </p:sp>
      <p:sp>
        <p:nvSpPr>
          <p:cNvPr id="248" name="Shape 248"/>
          <p:cNvSpPr/>
          <p:nvPr/>
        </p:nvSpPr>
        <p:spPr>
          <a:xfrm>
            <a:off x="3759030" y="1413550"/>
            <a:ext cx="4393197" cy="845065"/>
          </a:xfrm>
          <a:prstGeom prst="homePlate">
            <a:avLst>
              <a:gd name="adj" fmla="val 35440"/>
            </a:avLst>
          </a:prstGeom>
          <a:solidFill>
            <a:srgbClr val="94BF6E"/>
          </a:solidFill>
          <a:ln>
            <a:noFill/>
          </a:ln>
        </p:spPr>
        <p:txBody>
          <a:bodyPr lIns="91425" tIns="45700" rIns="91425" bIns="45700" anchor="ctr" anchorCtr="0">
            <a:noAutofit/>
          </a:bodyPr>
          <a:lstStyle/>
          <a:p>
            <a:pPr marL="0" marR="0" lvl="0" indent="-69850" algn="l" rtl="0">
              <a:lnSpc>
                <a:spcPct val="100000"/>
              </a:lnSpc>
              <a:spcBef>
                <a:spcPts val="0"/>
              </a:spcBef>
              <a:spcAft>
                <a:spcPts val="0"/>
              </a:spcAft>
              <a:buNone/>
            </a:pPr>
            <a:endParaRPr/>
          </a:p>
        </p:txBody>
      </p:sp>
      <p:sp>
        <p:nvSpPr>
          <p:cNvPr id="249" name="Shape 249"/>
          <p:cNvSpPr/>
          <p:nvPr/>
        </p:nvSpPr>
        <p:spPr>
          <a:xfrm>
            <a:off x="2898296" y="1195754"/>
            <a:ext cx="882600" cy="1103199"/>
          </a:xfrm>
          <a:custGeom>
            <a:avLst/>
            <a:gdLst/>
            <a:ahLst/>
            <a:cxnLst/>
            <a:rect l="0" t="0" r="0" b="0"/>
            <a:pathLst>
              <a:path w="120000" h="120000" extrusionOk="0">
                <a:moveTo>
                  <a:pt x="33" y="0"/>
                </a:moveTo>
                <a:lnTo>
                  <a:pt x="120000" y="25236"/>
                </a:lnTo>
                <a:lnTo>
                  <a:pt x="120000" y="120000"/>
                </a:lnTo>
                <a:lnTo>
                  <a:pt x="311" y="103519"/>
                </a:lnTo>
                <a:cubicBezTo>
                  <a:pt x="497" y="69012"/>
                  <a:pt x="-151" y="34506"/>
                  <a:pt x="33" y="0"/>
                </a:cubicBezTo>
                <a:close/>
              </a:path>
            </a:pathLst>
          </a:custGeom>
          <a:solidFill>
            <a:srgbClr val="87AF64"/>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a:solidFill>
                <a:srgbClr val="FFFFFF"/>
              </a:solidFill>
              <a:latin typeface="Arial"/>
              <a:ea typeface="Arial"/>
              <a:cs typeface="Arial"/>
              <a:sym typeface="Arial"/>
            </a:endParaRPr>
          </a:p>
        </p:txBody>
      </p:sp>
      <p:sp>
        <p:nvSpPr>
          <p:cNvPr id="250" name="Shape 250"/>
          <p:cNvSpPr/>
          <p:nvPr/>
        </p:nvSpPr>
        <p:spPr>
          <a:xfrm>
            <a:off x="2892402" y="2131251"/>
            <a:ext cx="888600" cy="880199"/>
          </a:xfrm>
          <a:custGeom>
            <a:avLst/>
            <a:gdLst/>
            <a:ahLst/>
            <a:cxnLst/>
            <a:rect l="0" t="0" r="0" b="0"/>
            <a:pathLst>
              <a:path w="120000" h="120000" extrusionOk="0">
                <a:moveTo>
                  <a:pt x="552" y="0"/>
                </a:moveTo>
                <a:lnTo>
                  <a:pt x="120000" y="17302"/>
                </a:lnTo>
                <a:lnTo>
                  <a:pt x="120000" y="119999"/>
                </a:lnTo>
                <a:lnTo>
                  <a:pt x="0" y="120000"/>
                </a:lnTo>
                <a:cubicBezTo>
                  <a:pt x="184" y="79999"/>
                  <a:pt x="368" y="40000"/>
                  <a:pt x="552" y="0"/>
                </a:cubicBezTo>
                <a:close/>
              </a:path>
            </a:pathLst>
          </a:custGeom>
          <a:solidFill>
            <a:srgbClr val="0F3D38"/>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a:solidFill>
                <a:srgbClr val="FFFFFF"/>
              </a:solidFill>
              <a:latin typeface="Arial"/>
              <a:ea typeface="Arial"/>
              <a:cs typeface="Arial"/>
              <a:sym typeface="Arial"/>
            </a:endParaRPr>
          </a:p>
        </p:txBody>
      </p:sp>
      <p:sp>
        <p:nvSpPr>
          <p:cNvPr id="251" name="Shape 251"/>
          <p:cNvSpPr/>
          <p:nvPr/>
        </p:nvSpPr>
        <p:spPr>
          <a:xfrm rot="10800000" flipH="1">
            <a:off x="2892795" y="2999465"/>
            <a:ext cx="888899" cy="875999"/>
          </a:xfrm>
          <a:custGeom>
            <a:avLst/>
            <a:gdLst/>
            <a:ahLst/>
            <a:cxnLst/>
            <a:rect l="0" t="0" r="0" b="0"/>
            <a:pathLst>
              <a:path w="120000" h="120000" extrusionOk="0">
                <a:moveTo>
                  <a:pt x="577" y="0"/>
                </a:moveTo>
                <a:lnTo>
                  <a:pt x="120000" y="17383"/>
                </a:lnTo>
                <a:lnTo>
                  <a:pt x="120000" y="120000"/>
                </a:lnTo>
                <a:lnTo>
                  <a:pt x="24" y="120000"/>
                </a:lnTo>
                <a:cubicBezTo>
                  <a:pt x="-159" y="80000"/>
                  <a:pt x="761" y="40000"/>
                  <a:pt x="577" y="0"/>
                </a:cubicBezTo>
                <a:close/>
              </a:path>
            </a:pathLst>
          </a:custGeom>
          <a:solidFill>
            <a:srgbClr val="2E6E4B"/>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dirty="0">
              <a:solidFill>
                <a:srgbClr val="FFFFFF"/>
              </a:solidFill>
              <a:latin typeface="Arial"/>
              <a:ea typeface="Arial"/>
              <a:cs typeface="Arial"/>
              <a:sym typeface="Arial"/>
            </a:endParaRPr>
          </a:p>
        </p:txBody>
      </p:sp>
      <p:sp>
        <p:nvSpPr>
          <p:cNvPr id="252" name="Shape 252"/>
          <p:cNvSpPr/>
          <p:nvPr/>
        </p:nvSpPr>
        <p:spPr>
          <a:xfrm rot="10800000" flipH="1">
            <a:off x="2894448" y="3752039"/>
            <a:ext cx="886500" cy="939599"/>
          </a:xfrm>
          <a:custGeom>
            <a:avLst/>
            <a:gdLst/>
            <a:ahLst/>
            <a:cxnLst/>
            <a:rect l="0" t="0" r="0" b="0"/>
            <a:pathLst>
              <a:path w="120000" h="120000" extrusionOk="0">
                <a:moveTo>
                  <a:pt x="277" y="0"/>
                </a:moveTo>
                <a:lnTo>
                  <a:pt x="120000" y="25882"/>
                </a:lnTo>
                <a:lnTo>
                  <a:pt x="120000" y="120000"/>
                </a:lnTo>
                <a:lnTo>
                  <a:pt x="0" y="105098"/>
                </a:lnTo>
                <a:cubicBezTo>
                  <a:pt x="184" y="70065"/>
                  <a:pt x="92" y="35032"/>
                  <a:pt x="277" y="0"/>
                </a:cubicBezTo>
                <a:close/>
              </a:path>
            </a:pathLst>
          </a:custGeom>
          <a:solidFill>
            <a:srgbClr val="0B2939"/>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a:solidFill>
                <a:srgbClr val="FFFFFF"/>
              </a:solidFill>
              <a:latin typeface="Arial"/>
              <a:ea typeface="Arial"/>
              <a:cs typeface="Arial"/>
              <a:sym typeface="Arial"/>
            </a:endParaRPr>
          </a:p>
        </p:txBody>
      </p:sp>
      <p:sp>
        <p:nvSpPr>
          <p:cNvPr id="253" name="Shape 253"/>
          <p:cNvSpPr/>
          <p:nvPr/>
        </p:nvSpPr>
        <p:spPr>
          <a:xfrm rot="10800000">
            <a:off x="2022737" y="3747890"/>
            <a:ext cx="878099" cy="941699"/>
          </a:xfrm>
          <a:custGeom>
            <a:avLst/>
            <a:gdLst/>
            <a:ahLst/>
            <a:cxnLst/>
            <a:rect l="0" t="0" r="0" b="0"/>
            <a:pathLst>
              <a:path w="120000" h="120000" extrusionOk="0">
                <a:moveTo>
                  <a:pt x="33" y="0"/>
                </a:moveTo>
                <a:lnTo>
                  <a:pt x="120000" y="25565"/>
                </a:lnTo>
                <a:lnTo>
                  <a:pt x="120000" y="120000"/>
                </a:lnTo>
                <a:lnTo>
                  <a:pt x="313" y="105130"/>
                </a:lnTo>
                <a:cubicBezTo>
                  <a:pt x="499" y="70173"/>
                  <a:pt x="-152" y="34956"/>
                  <a:pt x="33" y="0"/>
                </a:cubicBezTo>
                <a:close/>
              </a:path>
            </a:pathLst>
          </a:custGeom>
          <a:solidFill>
            <a:srgbClr val="124057"/>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a:solidFill>
                <a:srgbClr val="FFFFFF"/>
              </a:solidFill>
              <a:latin typeface="Arial"/>
              <a:ea typeface="Arial"/>
              <a:cs typeface="Arial"/>
              <a:sym typeface="Arial"/>
            </a:endParaRPr>
          </a:p>
        </p:txBody>
      </p:sp>
      <p:sp>
        <p:nvSpPr>
          <p:cNvPr id="254" name="Shape 254"/>
          <p:cNvSpPr/>
          <p:nvPr/>
        </p:nvSpPr>
        <p:spPr>
          <a:xfrm flipH="1">
            <a:off x="2018279" y="2127156"/>
            <a:ext cx="882899" cy="875999"/>
          </a:xfrm>
          <a:custGeom>
            <a:avLst/>
            <a:gdLst/>
            <a:ahLst/>
            <a:cxnLst/>
            <a:rect l="0" t="0" r="0" b="0"/>
            <a:pathLst>
              <a:path w="120000" h="120000" extrusionOk="0">
                <a:moveTo>
                  <a:pt x="80" y="0"/>
                </a:moveTo>
                <a:lnTo>
                  <a:pt x="120000" y="17383"/>
                </a:lnTo>
                <a:lnTo>
                  <a:pt x="120000" y="120000"/>
                </a:lnTo>
                <a:lnTo>
                  <a:pt x="80" y="119999"/>
                </a:lnTo>
                <a:cubicBezTo>
                  <a:pt x="-197" y="79999"/>
                  <a:pt x="358" y="40000"/>
                  <a:pt x="80" y="0"/>
                </a:cubicBezTo>
                <a:close/>
              </a:path>
            </a:pathLst>
          </a:custGeom>
          <a:solidFill>
            <a:srgbClr val="165751"/>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a:solidFill>
                <a:srgbClr val="FFFFFF"/>
              </a:solidFill>
              <a:latin typeface="Arial"/>
              <a:ea typeface="Arial"/>
              <a:cs typeface="Arial"/>
              <a:sym typeface="Arial"/>
            </a:endParaRPr>
          </a:p>
        </p:txBody>
      </p:sp>
      <p:sp>
        <p:nvSpPr>
          <p:cNvPr id="255" name="Shape 255"/>
          <p:cNvSpPr/>
          <p:nvPr/>
        </p:nvSpPr>
        <p:spPr>
          <a:xfrm flipH="1">
            <a:off x="2016083" y="1191299"/>
            <a:ext cx="891218" cy="1084611"/>
          </a:xfrm>
          <a:custGeom>
            <a:avLst/>
            <a:gdLst/>
            <a:ahLst/>
            <a:cxnLst/>
            <a:rect l="0" t="0" r="0" b="0"/>
            <a:pathLst>
              <a:path w="120000" h="120000" extrusionOk="0">
                <a:moveTo>
                  <a:pt x="33" y="0"/>
                </a:moveTo>
                <a:lnTo>
                  <a:pt x="120000" y="25359"/>
                </a:lnTo>
                <a:lnTo>
                  <a:pt x="120000" y="120000"/>
                </a:lnTo>
                <a:lnTo>
                  <a:pt x="310" y="104052"/>
                </a:lnTo>
                <a:cubicBezTo>
                  <a:pt x="495" y="69019"/>
                  <a:pt x="-151" y="35032"/>
                  <a:pt x="33" y="0"/>
                </a:cubicBezTo>
                <a:close/>
              </a:path>
            </a:pathLst>
          </a:custGeom>
          <a:solidFill>
            <a:srgbClr val="94BF6E"/>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a:solidFill>
                <a:srgbClr val="FFFFFF"/>
              </a:solidFill>
              <a:latin typeface="Arial"/>
              <a:ea typeface="Arial"/>
              <a:cs typeface="Arial"/>
              <a:sym typeface="Arial"/>
            </a:endParaRPr>
          </a:p>
        </p:txBody>
      </p:sp>
      <p:sp>
        <p:nvSpPr>
          <p:cNvPr id="256" name="Shape 256"/>
          <p:cNvSpPr/>
          <p:nvPr/>
        </p:nvSpPr>
        <p:spPr>
          <a:xfrm rot="10800000">
            <a:off x="2021437" y="3003323"/>
            <a:ext cx="877499" cy="872099"/>
          </a:xfrm>
          <a:custGeom>
            <a:avLst/>
            <a:gdLst/>
            <a:ahLst/>
            <a:cxnLst/>
            <a:rect l="0" t="0" r="0" b="0"/>
            <a:pathLst>
              <a:path w="120000" h="120000" extrusionOk="0">
                <a:moveTo>
                  <a:pt x="120000" y="120000"/>
                </a:moveTo>
                <a:lnTo>
                  <a:pt x="54" y="120000"/>
                </a:lnTo>
                <a:cubicBezTo>
                  <a:pt x="240" y="79812"/>
                  <a:pt x="-132" y="40187"/>
                  <a:pt x="53" y="0"/>
                </a:cubicBezTo>
                <a:lnTo>
                  <a:pt x="120000" y="16766"/>
                </a:lnTo>
                <a:close/>
              </a:path>
            </a:pathLst>
          </a:custGeom>
          <a:solidFill>
            <a:srgbClr val="3B8D61"/>
          </a:solidFill>
          <a:ln>
            <a:noFill/>
          </a:ln>
        </p:spPr>
        <p:txBody>
          <a:bodyPr lIns="91425" tIns="45700" rIns="91425" bIns="45700" anchor="ctr" anchorCtr="0">
            <a:noAutofit/>
          </a:bodyPr>
          <a:lstStyle/>
          <a:p>
            <a:pPr marL="0" marR="0" lvl="0" indent="0" algn="ctr" rtl="0">
              <a:spcBef>
                <a:spcPts val="0"/>
              </a:spcBef>
              <a:buNone/>
            </a:pPr>
            <a:endParaRPr sz="2400" b="0" i="0" u="none" strike="noStrike" cap="none">
              <a:solidFill>
                <a:srgbClr val="FFFFFF"/>
              </a:solidFill>
              <a:latin typeface="Arial"/>
              <a:ea typeface="Arial"/>
              <a:cs typeface="Arial"/>
              <a:sym typeface="Arial"/>
            </a:endParaRPr>
          </a:p>
        </p:txBody>
      </p:sp>
      <p:sp>
        <p:nvSpPr>
          <p:cNvPr id="257" name="Shape 257"/>
          <p:cNvSpPr/>
          <p:nvPr/>
        </p:nvSpPr>
        <p:spPr>
          <a:xfrm>
            <a:off x="1985550" y="1413550"/>
            <a:ext cx="477599" cy="3290399"/>
          </a:xfrm>
          <a:custGeom>
            <a:avLst/>
            <a:gdLst/>
            <a:ahLst/>
            <a:cxnLst/>
            <a:rect l="0" t="0" r="0" b="0"/>
            <a:pathLst>
              <a:path w="120000" h="120000" extrusionOk="0">
                <a:moveTo>
                  <a:pt x="0" y="115785"/>
                </a:moveTo>
                <a:lnTo>
                  <a:pt x="0" y="3719"/>
                </a:lnTo>
                <a:lnTo>
                  <a:pt x="120000" y="0"/>
                </a:lnTo>
                <a:lnTo>
                  <a:pt x="120000" y="120000"/>
                </a:lnTo>
                <a:lnTo>
                  <a:pt x="0" y="115785"/>
                </a:lnTo>
                <a:close/>
              </a:path>
            </a:pathLst>
          </a:custGeom>
          <a:gradFill>
            <a:gsLst>
              <a:gs pos="0">
                <a:srgbClr val="FFFFFF">
                  <a:alpha val="9803"/>
                </a:srgbClr>
              </a:gs>
              <a:gs pos="100000">
                <a:srgbClr val="FFFFFF">
                  <a:alpha val="24705"/>
                </a:srgbClr>
              </a:gs>
            </a:gsLst>
            <a:lin ang="0" scaled="0"/>
          </a:gradFill>
          <a:ln>
            <a:noFill/>
          </a:ln>
        </p:spPr>
        <p:txBody>
          <a:bodyPr lIns="91425" tIns="45700" rIns="91425" bIns="45700" anchor="ctr" anchorCtr="0">
            <a:noAutofit/>
          </a:bodyPr>
          <a:lstStyle/>
          <a:p>
            <a:pPr marL="0" marR="0" lvl="0" indent="0" algn="ctr" rtl="0">
              <a:spcBef>
                <a:spcPts val="0"/>
              </a:spcBef>
              <a:buNone/>
            </a:pPr>
            <a:endParaRPr sz="2400" b="0" i="0" u="none" strike="noStrike" cap="none">
              <a:solidFill>
                <a:srgbClr val="FFFFFF"/>
              </a:solidFill>
              <a:latin typeface="Arial"/>
              <a:ea typeface="Arial"/>
              <a:cs typeface="Arial"/>
              <a:sym typeface="Arial"/>
            </a:endParaRPr>
          </a:p>
        </p:txBody>
      </p:sp>
      <p:sp>
        <p:nvSpPr>
          <p:cNvPr id="258" name="Shape 258"/>
          <p:cNvSpPr txBox="1"/>
          <p:nvPr/>
        </p:nvSpPr>
        <p:spPr>
          <a:xfrm>
            <a:off x="3878923" y="1654200"/>
            <a:ext cx="596699" cy="4497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 sz="2400" b="1" i="0" u="none" strike="noStrike" cap="none">
                <a:solidFill>
                  <a:srgbClr val="FFFFFF"/>
                </a:solidFill>
                <a:latin typeface="Nixie One"/>
                <a:ea typeface="Nixie One"/>
                <a:cs typeface="Nixie One"/>
                <a:sym typeface="Nixie One"/>
              </a:rPr>
              <a:t>01</a:t>
            </a:r>
          </a:p>
        </p:txBody>
      </p:sp>
      <p:cxnSp>
        <p:nvCxnSpPr>
          <p:cNvPr id="259" name="Shape 259"/>
          <p:cNvCxnSpPr/>
          <p:nvPr/>
        </p:nvCxnSpPr>
        <p:spPr>
          <a:xfrm>
            <a:off x="4475988" y="1682587"/>
            <a:ext cx="0" cy="392999"/>
          </a:xfrm>
          <a:prstGeom prst="straightConnector1">
            <a:avLst/>
          </a:prstGeom>
          <a:noFill/>
          <a:ln w="9525" cap="rnd" cmpd="sng">
            <a:solidFill>
              <a:srgbClr val="FFFFFF"/>
            </a:solidFill>
            <a:prstDash val="solid"/>
            <a:round/>
            <a:headEnd type="none" w="med" len="med"/>
            <a:tailEnd type="none" w="med" len="med"/>
          </a:ln>
        </p:spPr>
      </p:cxnSp>
      <p:sp>
        <p:nvSpPr>
          <p:cNvPr id="260" name="Shape 260"/>
          <p:cNvSpPr txBox="1"/>
          <p:nvPr/>
        </p:nvSpPr>
        <p:spPr>
          <a:xfrm>
            <a:off x="4531749" y="1667625"/>
            <a:ext cx="3353193" cy="445499"/>
          </a:xfrm>
          <a:prstGeom prst="rect">
            <a:avLst/>
          </a:prstGeom>
          <a:noFill/>
          <a:ln>
            <a:noFill/>
          </a:ln>
        </p:spPr>
        <p:txBody>
          <a:bodyPr lIns="91425" tIns="45700" rIns="91425" bIns="45700" anchor="ctr" anchorCtr="0">
            <a:noAutofit/>
          </a:bodyPr>
          <a:lstStyle/>
          <a:p>
            <a:pPr lvl="0">
              <a:lnSpc>
                <a:spcPct val="83333"/>
              </a:lnSpc>
              <a:buSzPct val="25000"/>
            </a:pPr>
            <a:r>
              <a:rPr lang="en" sz="1000" b="1" dirty="0">
                <a:solidFill>
                  <a:srgbClr val="FFFFFF"/>
                </a:solidFill>
                <a:latin typeface="Nixie One"/>
                <a:ea typeface="Nixie One"/>
                <a:cs typeface="Nixie One"/>
                <a:sym typeface="Nixie One"/>
              </a:rPr>
              <a:t>The project is feasible </a:t>
            </a:r>
            <a:r>
              <a:rPr lang="en-US" sz="1000" b="1" dirty="0">
                <a:solidFill>
                  <a:srgbClr val="FFFFFF"/>
                </a:solidFill>
                <a:latin typeface="Nixie One"/>
                <a:ea typeface="Nixie One"/>
                <a:cs typeface="Nixie One"/>
                <a:sym typeface="Nixie One"/>
              </a:rPr>
              <a:t>and yields a profit comparable to other financial investment tools like shares, bonds</a:t>
            </a:r>
            <a:endParaRPr lang="en" sz="1000" b="1" i="0" u="none" strike="noStrike" cap="none" dirty="0">
              <a:solidFill>
                <a:srgbClr val="FFFFFF"/>
              </a:solidFill>
              <a:latin typeface="Nixie One"/>
              <a:ea typeface="Nixie One"/>
              <a:cs typeface="Nixie One"/>
              <a:sym typeface="Nixie One"/>
            </a:endParaRPr>
          </a:p>
        </p:txBody>
      </p:sp>
      <p:sp>
        <p:nvSpPr>
          <p:cNvPr id="261" name="Shape 261"/>
          <p:cNvSpPr txBox="1"/>
          <p:nvPr/>
        </p:nvSpPr>
        <p:spPr>
          <a:xfrm>
            <a:off x="3878948" y="2391975"/>
            <a:ext cx="596699" cy="4497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 sz="2400" b="1" i="0" u="none" strike="noStrike" cap="none">
                <a:solidFill>
                  <a:srgbClr val="FFFFFF"/>
                </a:solidFill>
                <a:latin typeface="Nixie One"/>
                <a:ea typeface="Nixie One"/>
                <a:cs typeface="Nixie One"/>
                <a:sym typeface="Nixie One"/>
              </a:rPr>
              <a:t>02</a:t>
            </a:r>
          </a:p>
        </p:txBody>
      </p:sp>
      <p:cxnSp>
        <p:nvCxnSpPr>
          <p:cNvPr id="262" name="Shape 262"/>
          <p:cNvCxnSpPr/>
          <p:nvPr/>
        </p:nvCxnSpPr>
        <p:spPr>
          <a:xfrm>
            <a:off x="4475987" y="2420358"/>
            <a:ext cx="0" cy="392999"/>
          </a:xfrm>
          <a:prstGeom prst="straightConnector1">
            <a:avLst/>
          </a:prstGeom>
          <a:noFill/>
          <a:ln w="9525" cap="rnd" cmpd="sng">
            <a:solidFill>
              <a:srgbClr val="FFFFFF"/>
            </a:solidFill>
            <a:prstDash val="solid"/>
            <a:round/>
            <a:headEnd type="none" w="med" len="med"/>
            <a:tailEnd type="none" w="med" len="med"/>
          </a:ln>
        </p:spPr>
      </p:cxnSp>
      <p:sp>
        <p:nvSpPr>
          <p:cNvPr id="263" name="Shape 263"/>
          <p:cNvSpPr txBox="1"/>
          <p:nvPr/>
        </p:nvSpPr>
        <p:spPr>
          <a:xfrm>
            <a:off x="4531758" y="2409499"/>
            <a:ext cx="3291442" cy="460500"/>
          </a:xfrm>
          <a:prstGeom prst="rect">
            <a:avLst/>
          </a:prstGeom>
          <a:noFill/>
          <a:ln>
            <a:noFill/>
          </a:ln>
        </p:spPr>
        <p:txBody>
          <a:bodyPr lIns="91425" tIns="45700" rIns="91425" bIns="45700" anchor="ctr" anchorCtr="0">
            <a:noAutofit/>
          </a:bodyPr>
          <a:lstStyle/>
          <a:p>
            <a:pPr marL="0" marR="0" lvl="0" indent="0" algn="l" rtl="0">
              <a:lnSpc>
                <a:spcPct val="83333"/>
              </a:lnSpc>
              <a:spcBef>
                <a:spcPts val="0"/>
              </a:spcBef>
              <a:buSzPct val="25000"/>
              <a:buNone/>
            </a:pPr>
            <a:r>
              <a:rPr lang="en" sz="900" b="1" dirty="0">
                <a:solidFill>
                  <a:schemeClr val="lt1"/>
                </a:solidFill>
                <a:latin typeface="Nixie One"/>
                <a:ea typeface="Nixie One"/>
                <a:cs typeface="Nixie One"/>
                <a:sym typeface="Nixie One"/>
              </a:rPr>
              <a:t>Market competition from the ACESS NORTH EAST project should be considered since the current profit of the solar power plant is  a 6% margin only</a:t>
            </a:r>
          </a:p>
        </p:txBody>
      </p:sp>
      <p:sp>
        <p:nvSpPr>
          <p:cNvPr id="264" name="Shape 264"/>
          <p:cNvSpPr txBox="1"/>
          <p:nvPr/>
        </p:nvSpPr>
        <p:spPr>
          <a:xfrm>
            <a:off x="3878948" y="3151000"/>
            <a:ext cx="596699" cy="4497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 sz="2400" b="1" i="0" u="none" strike="noStrike" cap="none">
                <a:solidFill>
                  <a:srgbClr val="FFFFFF"/>
                </a:solidFill>
                <a:latin typeface="Nixie One"/>
                <a:ea typeface="Nixie One"/>
                <a:cs typeface="Nixie One"/>
                <a:sym typeface="Nixie One"/>
              </a:rPr>
              <a:t>03</a:t>
            </a:r>
          </a:p>
        </p:txBody>
      </p:sp>
      <p:cxnSp>
        <p:nvCxnSpPr>
          <p:cNvPr id="265" name="Shape 265"/>
          <p:cNvCxnSpPr/>
          <p:nvPr/>
        </p:nvCxnSpPr>
        <p:spPr>
          <a:xfrm>
            <a:off x="4475988" y="3179384"/>
            <a:ext cx="0" cy="392999"/>
          </a:xfrm>
          <a:prstGeom prst="straightConnector1">
            <a:avLst/>
          </a:prstGeom>
          <a:noFill/>
          <a:ln w="9525" cap="rnd" cmpd="sng">
            <a:solidFill>
              <a:srgbClr val="FFFFFF"/>
            </a:solidFill>
            <a:prstDash val="solid"/>
            <a:round/>
            <a:headEnd type="none" w="med" len="med"/>
            <a:tailEnd type="none" w="med" len="med"/>
          </a:ln>
        </p:spPr>
      </p:cxnSp>
      <p:sp>
        <p:nvSpPr>
          <p:cNvPr id="266" name="Shape 266"/>
          <p:cNvSpPr txBox="1"/>
          <p:nvPr/>
        </p:nvSpPr>
        <p:spPr>
          <a:xfrm>
            <a:off x="4600523" y="3833956"/>
            <a:ext cx="3403201" cy="574200"/>
          </a:xfrm>
          <a:prstGeom prst="rect">
            <a:avLst/>
          </a:prstGeom>
          <a:noFill/>
          <a:ln>
            <a:noFill/>
          </a:ln>
        </p:spPr>
        <p:txBody>
          <a:bodyPr lIns="91425" tIns="45700" rIns="91425" bIns="45700" anchor="ctr" anchorCtr="0">
            <a:noAutofit/>
          </a:bodyPr>
          <a:lstStyle/>
          <a:p>
            <a:pPr marL="0" marR="0" lvl="0" indent="0" algn="l" rtl="0">
              <a:lnSpc>
                <a:spcPct val="83333"/>
              </a:lnSpc>
              <a:spcBef>
                <a:spcPts val="0"/>
              </a:spcBef>
              <a:buSzPct val="25000"/>
              <a:buNone/>
            </a:pPr>
            <a:r>
              <a:rPr lang="en" sz="1000" b="1" dirty="0">
                <a:solidFill>
                  <a:schemeClr val="lt1"/>
                </a:solidFill>
                <a:latin typeface="Nixie One"/>
                <a:ea typeface="Nixie One"/>
                <a:cs typeface="Nixie One"/>
                <a:sym typeface="Nixie One"/>
              </a:rPr>
              <a:t>The feasability of the power plant across geography is more influenced by the tariff as compared to the efficiency of the solar panels. Hence, the tariff factor is to be targeted in these regions</a:t>
            </a:r>
          </a:p>
        </p:txBody>
      </p:sp>
      <p:sp>
        <p:nvSpPr>
          <p:cNvPr id="267" name="Shape 267"/>
          <p:cNvSpPr txBox="1"/>
          <p:nvPr/>
        </p:nvSpPr>
        <p:spPr>
          <a:xfrm>
            <a:off x="3878948" y="3881600"/>
            <a:ext cx="596699" cy="449700"/>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 sz="2400" b="1" i="0" u="none" strike="noStrike" cap="none">
                <a:solidFill>
                  <a:srgbClr val="FFFFFF"/>
                </a:solidFill>
                <a:latin typeface="Nixie One"/>
                <a:ea typeface="Nixie One"/>
                <a:cs typeface="Nixie One"/>
                <a:sym typeface="Nixie One"/>
              </a:rPr>
              <a:t>04</a:t>
            </a:r>
          </a:p>
        </p:txBody>
      </p:sp>
      <p:cxnSp>
        <p:nvCxnSpPr>
          <p:cNvPr id="268" name="Shape 268"/>
          <p:cNvCxnSpPr/>
          <p:nvPr/>
        </p:nvCxnSpPr>
        <p:spPr>
          <a:xfrm>
            <a:off x="4475985" y="3909976"/>
            <a:ext cx="0" cy="392999"/>
          </a:xfrm>
          <a:prstGeom prst="straightConnector1">
            <a:avLst/>
          </a:prstGeom>
          <a:noFill/>
          <a:ln w="9525" cap="rnd" cmpd="sng">
            <a:solidFill>
              <a:srgbClr val="FFFFFF"/>
            </a:solidFill>
            <a:prstDash val="solid"/>
            <a:round/>
            <a:headEnd type="none" w="med" len="med"/>
            <a:tailEnd type="none" w="med" len="med"/>
          </a:ln>
        </p:spPr>
      </p:cxnSp>
      <p:sp>
        <p:nvSpPr>
          <p:cNvPr id="269" name="Shape 269"/>
          <p:cNvSpPr txBox="1"/>
          <p:nvPr/>
        </p:nvSpPr>
        <p:spPr>
          <a:xfrm>
            <a:off x="4461123" y="3092725"/>
            <a:ext cx="3353187" cy="574200"/>
          </a:xfrm>
          <a:prstGeom prst="rect">
            <a:avLst/>
          </a:prstGeom>
          <a:noFill/>
          <a:ln>
            <a:noFill/>
          </a:ln>
        </p:spPr>
        <p:txBody>
          <a:bodyPr lIns="91425" tIns="45700" rIns="91425" bIns="45700" anchor="ctr" anchorCtr="0">
            <a:noAutofit/>
          </a:bodyPr>
          <a:lstStyle/>
          <a:p>
            <a:pPr lvl="0">
              <a:lnSpc>
                <a:spcPct val="83333"/>
              </a:lnSpc>
              <a:buSzPct val="25000"/>
            </a:pPr>
            <a:r>
              <a:rPr lang="en-US" sz="1000" b="1" dirty="0">
                <a:solidFill>
                  <a:schemeClr val="lt1"/>
                </a:solidFill>
                <a:latin typeface="Nixie One"/>
                <a:ea typeface="Nixie One"/>
                <a:cs typeface="Nixie One"/>
                <a:sym typeface="Nixie One"/>
              </a:rPr>
              <a:t>Ongoing Research in Solar Photovoltaic Technology will reduce the initial investment cost and increase the efficiency of the panels. If the efficiency were to increase by 1 unit then the anticipated net profit will increase by a million </a:t>
            </a:r>
            <a:endParaRPr lang="en" sz="1000" b="1" dirty="0">
              <a:solidFill>
                <a:schemeClr val="lt1"/>
              </a:solidFill>
              <a:latin typeface="Nixie One"/>
              <a:ea typeface="Nixie One"/>
              <a:cs typeface="Nixie One"/>
              <a:sym typeface="Nixie One"/>
            </a:endParaRPr>
          </a:p>
        </p:txBody>
      </p:sp>
      <p:sp>
        <p:nvSpPr>
          <p:cNvPr id="270" name="Shape 270"/>
          <p:cNvSpPr/>
          <p:nvPr/>
        </p:nvSpPr>
        <p:spPr>
          <a:xfrm flipH="1">
            <a:off x="3787126" y="1509779"/>
            <a:ext cx="91800" cy="2978700"/>
          </a:xfrm>
          <a:custGeom>
            <a:avLst/>
            <a:gdLst/>
            <a:ahLst/>
            <a:cxnLst/>
            <a:rect l="0" t="0" r="0" b="0"/>
            <a:pathLst>
              <a:path w="120000" h="120000" extrusionOk="0">
                <a:moveTo>
                  <a:pt x="0" y="115785"/>
                </a:moveTo>
                <a:lnTo>
                  <a:pt x="0" y="3719"/>
                </a:lnTo>
                <a:lnTo>
                  <a:pt x="120000" y="0"/>
                </a:lnTo>
                <a:lnTo>
                  <a:pt x="120000" y="120000"/>
                </a:lnTo>
                <a:lnTo>
                  <a:pt x="0" y="115785"/>
                </a:lnTo>
                <a:close/>
              </a:path>
            </a:pathLst>
          </a:custGeom>
          <a:gradFill>
            <a:gsLst>
              <a:gs pos="0">
                <a:srgbClr val="FFFFFF">
                  <a:alpha val="9803"/>
                </a:srgbClr>
              </a:gs>
              <a:gs pos="100000">
                <a:srgbClr val="FFFFFF">
                  <a:alpha val="24705"/>
                </a:srgbClr>
              </a:gs>
            </a:gsLst>
            <a:lin ang="0" scaled="0"/>
          </a:gradFill>
          <a:ln>
            <a:noFill/>
          </a:ln>
        </p:spPr>
        <p:txBody>
          <a:bodyPr lIns="91425" tIns="45700" rIns="91425" bIns="45700" anchor="ctr" anchorCtr="0">
            <a:noAutofit/>
          </a:bodyPr>
          <a:lstStyle/>
          <a:p>
            <a:pPr marL="0" marR="0" lvl="0" indent="0" algn="ctr" rtl="0">
              <a:spcBef>
                <a:spcPts val="0"/>
              </a:spcBef>
              <a:buNone/>
            </a:pPr>
            <a:endParaRPr sz="2400" b="0" i="0" u="none" strike="noStrike" cap="none">
              <a:solidFill>
                <a:srgbClr val="FFFFFF"/>
              </a:solidFill>
              <a:latin typeface="Arial"/>
              <a:ea typeface="Arial"/>
              <a:cs typeface="Arial"/>
              <a:sym typeface="Arial"/>
            </a:endParaRPr>
          </a:p>
        </p:txBody>
      </p:sp>
      <p:grpSp>
        <p:nvGrpSpPr>
          <p:cNvPr id="49" name="Shape 273"/>
          <p:cNvGrpSpPr/>
          <p:nvPr/>
        </p:nvGrpSpPr>
        <p:grpSpPr>
          <a:xfrm>
            <a:off x="3129404" y="4098791"/>
            <a:ext cx="332600" cy="329704"/>
            <a:chOff x="5941025" y="3634400"/>
            <a:chExt cx="467650" cy="467650"/>
          </a:xfrm>
        </p:grpSpPr>
        <p:sp>
          <p:nvSpPr>
            <p:cNvPr id="50" name="Shape 274"/>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 name="Shape 275"/>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2" name="Shape 276"/>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 name="Shape 277"/>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 name="Shape 278"/>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5" name="Shape 279"/>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2" name="Shape 869"/>
          <p:cNvGrpSpPr/>
          <p:nvPr/>
        </p:nvGrpSpPr>
        <p:grpSpPr>
          <a:xfrm>
            <a:off x="2997759" y="3950580"/>
            <a:ext cx="244756" cy="262971"/>
            <a:chOff x="5916675" y="927975"/>
            <a:chExt cx="516350" cy="502950"/>
          </a:xfrm>
        </p:grpSpPr>
        <p:sp>
          <p:nvSpPr>
            <p:cNvPr id="63" name="Shape 870"/>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 name="Shape 871"/>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65" name="Shape 873"/>
          <p:cNvSpPr/>
          <p:nvPr/>
        </p:nvSpPr>
        <p:spPr>
          <a:xfrm>
            <a:off x="3137278" y="3908065"/>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 name="Picture 1"/>
          <p:cNvPicPr>
            <a:picLocks noChangeAspect="1"/>
          </p:cNvPicPr>
          <p:nvPr/>
        </p:nvPicPr>
        <p:blipFill rotWithShape="1">
          <a:blip r:embed="rId3"/>
          <a:srcRect l="4170" t="35444" r="68306" b="39453"/>
          <a:stretch/>
        </p:blipFill>
        <p:spPr>
          <a:xfrm>
            <a:off x="3069711" y="2418106"/>
            <a:ext cx="564443" cy="457016"/>
          </a:xfrm>
          <a:prstGeom prst="rect">
            <a:avLst/>
          </a:prstGeom>
        </p:spPr>
      </p:pic>
      <p:pic>
        <p:nvPicPr>
          <p:cNvPr id="1026" name="Picture 2" descr="http://www.searchenginepeople.com/wp-content/uploads/2012/10/research.jpg"/>
          <p:cNvPicPr>
            <a:picLocks noChangeAspect="1" noChangeArrowheads="1"/>
          </p:cNvPicPr>
          <p:nvPr/>
        </p:nvPicPr>
        <p:blipFill rotWithShape="1">
          <a:blip r:embed="rId4">
            <a:extLst>
              <a:ext uri="{28A0092B-C50C-407E-A947-70E740481C1C}">
                <a14:useLocalDpi xmlns:a14="http://schemas.microsoft.com/office/drawing/2010/main" val="0"/>
              </a:ext>
            </a:extLst>
          </a:blip>
          <a:srcRect l="39048" t="36605" r="23234" b="39275"/>
          <a:stretch/>
        </p:blipFill>
        <p:spPr bwMode="auto">
          <a:xfrm>
            <a:off x="2968332" y="1601304"/>
            <a:ext cx="767199" cy="4434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lar PV modules mounted on a flat 9+10=21.    roo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7435" y="3151000"/>
            <a:ext cx="640992" cy="4261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1821" y="74157"/>
            <a:ext cx="3811211" cy="523220"/>
          </a:xfrm>
          <a:prstGeom prst="rect">
            <a:avLst/>
          </a:prstGeom>
          <a:noFill/>
        </p:spPr>
        <p:txBody>
          <a:bodyPr wrap="square" rtlCol="0">
            <a:spAutoFit/>
          </a:bodyPr>
          <a:lstStyle/>
          <a:p>
            <a:r>
              <a:rPr lang="en-US" sz="2800" dirty="0"/>
              <a:t>Recommendations</a:t>
            </a:r>
          </a:p>
        </p:txBody>
      </p:sp>
      <p:sp>
        <p:nvSpPr>
          <p:cNvPr id="43" name="TextBox 42"/>
          <p:cNvSpPr txBox="1"/>
          <p:nvPr/>
        </p:nvSpPr>
        <p:spPr>
          <a:xfrm>
            <a:off x="8602394" y="4860758"/>
            <a:ext cx="381185" cy="246221"/>
          </a:xfrm>
          <a:prstGeom prst="rect">
            <a:avLst/>
          </a:prstGeom>
          <a:noFill/>
        </p:spPr>
        <p:txBody>
          <a:bodyPr wrap="square" rtlCol="0">
            <a:spAutoFit/>
          </a:bodyPr>
          <a:lstStyle/>
          <a:p>
            <a:r>
              <a:rPr lang="en-US" sz="1000" dirty="0"/>
              <a:t>20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15" name="Title 1"/>
          <p:cNvSpPr txBox="1">
            <a:spLocks/>
          </p:cNvSpPr>
          <p:nvPr/>
        </p:nvSpPr>
        <p:spPr>
          <a:xfrm>
            <a:off x="457200" y="275166"/>
            <a:ext cx="8229600" cy="1143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2800" dirty="0"/>
              <a:t>References</a:t>
            </a:r>
          </a:p>
        </p:txBody>
      </p:sp>
      <p:sp>
        <p:nvSpPr>
          <p:cNvPr id="16" name="Text Placeholder 3"/>
          <p:cNvSpPr txBox="1">
            <a:spLocks/>
          </p:cNvSpPr>
          <p:nvPr/>
        </p:nvSpPr>
        <p:spPr>
          <a:xfrm>
            <a:off x="457200" y="1085070"/>
            <a:ext cx="8229600" cy="3949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fontAlgn="base"/>
            <a:r>
              <a:rPr lang="en-US" u="sng" dirty="0">
                <a:hlinkClick r:id="rId3"/>
              </a:rPr>
              <a:t>http://inflationdata.com/Inflation/Inflation_Rate/Long_Term_Inflation.asp</a:t>
            </a:r>
            <a:r>
              <a:rPr lang="en-US" dirty="0"/>
              <a:t> </a:t>
            </a:r>
          </a:p>
          <a:p>
            <a:pPr fontAlgn="base"/>
            <a:r>
              <a:rPr lang="en-US" u="sng" dirty="0">
                <a:hlinkClick r:id="rId4"/>
              </a:rPr>
              <a:t>http://www.nrel.gov/</a:t>
            </a:r>
            <a:r>
              <a:rPr lang="en-US" dirty="0"/>
              <a:t> </a:t>
            </a:r>
          </a:p>
          <a:p>
            <a:pPr fontAlgn="base"/>
            <a:r>
              <a:rPr lang="en-US" u="sng" dirty="0">
                <a:hlinkClick r:id="rId5"/>
              </a:rPr>
              <a:t>https://www.eia.gov/</a:t>
            </a:r>
            <a:endParaRPr lang="en-US" dirty="0"/>
          </a:p>
          <a:p>
            <a:pPr marL="114300"/>
            <a:br>
              <a:rPr lang="en-US" dirty="0"/>
            </a:br>
            <a:endParaRPr lang="en-US" dirty="0"/>
          </a:p>
          <a:p>
            <a:endParaRPr lang="en-US" dirty="0"/>
          </a:p>
        </p:txBody>
      </p:sp>
      <p:sp>
        <p:nvSpPr>
          <p:cNvPr id="4" name="TextBox 3"/>
          <p:cNvSpPr txBox="1"/>
          <p:nvPr/>
        </p:nvSpPr>
        <p:spPr>
          <a:xfrm>
            <a:off x="8602394" y="4860758"/>
            <a:ext cx="381185" cy="246221"/>
          </a:xfrm>
          <a:prstGeom prst="rect">
            <a:avLst/>
          </a:prstGeom>
          <a:noFill/>
        </p:spPr>
        <p:txBody>
          <a:bodyPr wrap="square" rtlCol="0">
            <a:spAutoFit/>
          </a:bodyPr>
          <a:lstStyle/>
          <a:p>
            <a:r>
              <a:rPr lang="en-US" sz="1000" dirty="0"/>
              <a:t>21</a:t>
            </a:r>
          </a:p>
        </p:txBody>
      </p:sp>
    </p:spTree>
    <p:extLst>
      <p:ext uri="{BB962C8B-B14F-4D97-AF65-F5344CB8AC3E}">
        <p14:creationId xmlns:p14="http://schemas.microsoft.com/office/powerpoint/2010/main" val="2894423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72"/>
          <p:cNvSpPr txBox="1">
            <a:spLocks/>
          </p:cNvSpPr>
          <p:nvPr/>
        </p:nvSpPr>
        <p:spPr>
          <a:xfrm>
            <a:off x="-49237" y="633891"/>
            <a:ext cx="3460651" cy="3255825"/>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4454"/>
              </a:buClr>
              <a:buSzPct val="100000"/>
              <a:buFont typeface="Roboto Slab"/>
              <a:buNone/>
              <a:defRPr sz="4800" b="1" i="0" u="none" strike="noStrike" cap="none">
                <a:solidFill>
                  <a:srgbClr val="114454"/>
                </a:solidFill>
                <a:latin typeface="Roboto Slab"/>
                <a:ea typeface="Roboto Slab"/>
                <a:cs typeface="Roboto Slab"/>
                <a:sym typeface="Roboto Slab"/>
              </a:defRPr>
            </a:lvl1pPr>
            <a:lvl2pPr lvl="1"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2pPr>
            <a:lvl3pPr lvl="2"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3pPr>
            <a:lvl4pPr lvl="3"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4pPr>
            <a:lvl5pPr lvl="4"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5pPr>
            <a:lvl6pPr lvl="5"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6pPr>
            <a:lvl7pPr lvl="6"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7pPr>
            <a:lvl8pPr lvl="7"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8pPr>
            <a:lvl9pPr lvl="8"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9pPr>
          </a:lstStyle>
          <a:p>
            <a:pPr algn="ctr">
              <a:buClr>
                <a:srgbClr val="FFFFFF"/>
              </a:buClr>
              <a:buSzPct val="25000"/>
              <a:buFont typeface="Arial"/>
              <a:buNone/>
            </a:pPr>
            <a:r>
              <a:rPr lang="en-US" sz="2800" b="0" dirty="0">
                <a:solidFill>
                  <a:schemeClr val="bg1"/>
                </a:solidFill>
                <a:sym typeface="Arial"/>
              </a:rPr>
              <a:t>Ongoing Research – Possible Advance in Technology</a:t>
            </a:r>
          </a:p>
        </p:txBody>
      </p:sp>
      <p:pic>
        <p:nvPicPr>
          <p:cNvPr id="5" name="Picture 4"/>
          <p:cNvPicPr>
            <a:picLocks noChangeAspect="1"/>
          </p:cNvPicPr>
          <p:nvPr/>
        </p:nvPicPr>
        <p:blipFill>
          <a:blip r:embed="rId2"/>
          <a:stretch>
            <a:fillRect/>
          </a:stretch>
        </p:blipFill>
        <p:spPr>
          <a:xfrm>
            <a:off x="3502856" y="0"/>
            <a:ext cx="5563772" cy="1781175"/>
          </a:xfrm>
          <a:prstGeom prst="rect">
            <a:avLst/>
          </a:prstGeom>
        </p:spPr>
      </p:pic>
      <p:pic>
        <p:nvPicPr>
          <p:cNvPr id="6" name="Picture 5"/>
          <p:cNvPicPr>
            <a:picLocks noChangeAspect="1"/>
          </p:cNvPicPr>
          <p:nvPr/>
        </p:nvPicPr>
        <p:blipFill>
          <a:blip r:embed="rId3"/>
          <a:stretch>
            <a:fillRect/>
          </a:stretch>
        </p:blipFill>
        <p:spPr>
          <a:xfrm>
            <a:off x="3661117" y="1838701"/>
            <a:ext cx="5247249" cy="2929136"/>
          </a:xfrm>
          <a:prstGeom prst="rect">
            <a:avLst/>
          </a:prstGeom>
        </p:spPr>
      </p:pic>
    </p:spTree>
    <p:extLst>
      <p:ext uri="{BB962C8B-B14F-4D97-AF65-F5344CB8AC3E}">
        <p14:creationId xmlns:p14="http://schemas.microsoft.com/office/powerpoint/2010/main" val="4039309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txBox="1">
            <a:spLocks noGrp="1"/>
          </p:cNvSpPr>
          <p:nvPr>
            <p:ph type="subTitle" idx="4294967295"/>
          </p:nvPr>
        </p:nvSpPr>
        <p:spPr>
          <a:xfrm>
            <a:off x="685800" y="505225"/>
            <a:ext cx="7884600" cy="3810299"/>
          </a:xfrm>
          <a:prstGeom prst="rect">
            <a:avLst/>
          </a:prstGeom>
        </p:spPr>
        <p:txBody>
          <a:bodyPr lIns="91425" tIns="91425" rIns="91425" bIns="91425" anchor="ctr" anchorCtr="0">
            <a:noAutofit/>
          </a:bodyPr>
          <a:lstStyle/>
          <a:p>
            <a:pPr lvl="0" rtl="0">
              <a:spcBef>
                <a:spcPts val="0"/>
              </a:spcBef>
              <a:buClr>
                <a:schemeClr val="dk1"/>
              </a:buClr>
              <a:buSzPct val="61111"/>
              <a:buFont typeface="Arial"/>
              <a:buNone/>
            </a:pPr>
            <a:r>
              <a:rPr lang="en" sz="1800" b="1" dirty="0">
                <a:solidFill>
                  <a:schemeClr val="lt1"/>
                </a:solidFill>
                <a:latin typeface="Roboto Slab"/>
                <a:ea typeface="Roboto Slab"/>
                <a:cs typeface="Roboto Slab"/>
                <a:sym typeface="Roboto Slab"/>
              </a:rPr>
              <a:t>THANKS!</a:t>
            </a:r>
          </a:p>
          <a:p>
            <a:pPr lvl="0" rtl="0">
              <a:spcBef>
                <a:spcPts val="0"/>
              </a:spcBef>
              <a:buNone/>
            </a:pPr>
            <a:r>
              <a:rPr lang="en" sz="3600" b="1" dirty="0">
                <a:solidFill>
                  <a:srgbClr val="FFFFFF"/>
                </a:solidFill>
              </a:rPr>
              <a:t>Any questions?</a:t>
            </a:r>
          </a:p>
          <a:p>
            <a:pPr lvl="0" rtl="0">
              <a:spcBef>
                <a:spcPts val="0"/>
              </a:spcBef>
              <a:buClr>
                <a:schemeClr val="dk1"/>
              </a:buClr>
              <a:buSzPct val="45833"/>
              <a:buFont typeface="Arial"/>
              <a:buNone/>
            </a:pPr>
            <a:endParaRPr sz="2400" dirty="0">
              <a:solidFill>
                <a:srgbClr val="FFFFFF"/>
              </a:solidFill>
            </a:endParaRPr>
          </a:p>
        </p:txBody>
      </p:sp>
      <p:pic>
        <p:nvPicPr>
          <p:cNvPr id="3" name="Picture 2"/>
          <p:cNvPicPr>
            <a:picLocks noChangeAspect="1"/>
          </p:cNvPicPr>
          <p:nvPr/>
        </p:nvPicPr>
        <p:blipFill>
          <a:blip r:embed="rId3"/>
          <a:stretch>
            <a:fillRect/>
          </a:stretch>
        </p:blipFill>
        <p:spPr>
          <a:xfrm>
            <a:off x="4087724" y="1291389"/>
            <a:ext cx="2441904" cy="252794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6" name="Shape 136"/>
          <p:cNvSpPr txBox="1"/>
          <p:nvPr/>
        </p:nvSpPr>
        <p:spPr>
          <a:xfrm>
            <a:off x="0" y="503350"/>
            <a:ext cx="3471299" cy="3818699"/>
          </a:xfrm>
          <a:prstGeom prst="rect">
            <a:avLst/>
          </a:prstGeom>
          <a:noFill/>
          <a:ln>
            <a:noFill/>
          </a:ln>
        </p:spPr>
        <p:txBody>
          <a:bodyPr lIns="91425" tIns="91425" rIns="91425" bIns="91425" anchor="ctr" anchorCtr="0">
            <a:noAutofit/>
          </a:bodyPr>
          <a:lstStyle/>
          <a:p>
            <a:pPr lvl="0" algn="ctr">
              <a:spcBef>
                <a:spcPts val="0"/>
              </a:spcBef>
              <a:buNone/>
            </a:pPr>
            <a:endParaRPr lang="en" sz="20000" dirty="0">
              <a:solidFill>
                <a:srgbClr val="18637B"/>
              </a:solidFill>
              <a:latin typeface="Roboto Slab"/>
              <a:ea typeface="Roboto Slab"/>
              <a:cs typeface="Roboto Slab"/>
              <a:sym typeface="Roboto Slab"/>
            </a:endParaRPr>
          </a:p>
        </p:txBody>
      </p:sp>
      <p:sp>
        <p:nvSpPr>
          <p:cNvPr id="5" name="Shape 187"/>
          <p:cNvSpPr txBox="1">
            <a:spLocks/>
          </p:cNvSpPr>
          <p:nvPr/>
        </p:nvSpPr>
        <p:spPr>
          <a:xfrm>
            <a:off x="-1" y="503350"/>
            <a:ext cx="3471299" cy="3818699"/>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4454"/>
              </a:buClr>
              <a:buSzPct val="100000"/>
              <a:buFont typeface="Roboto Slab"/>
              <a:buNone/>
              <a:defRPr sz="4800" b="1" i="0" u="none" strike="noStrike" cap="none">
                <a:solidFill>
                  <a:srgbClr val="114454"/>
                </a:solidFill>
                <a:latin typeface="Roboto Slab"/>
                <a:ea typeface="Roboto Slab"/>
                <a:cs typeface="Roboto Slab"/>
                <a:sym typeface="Roboto Slab"/>
              </a:defRPr>
            </a:lvl1pPr>
            <a:lvl2pPr lvl="1"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2pPr>
            <a:lvl3pPr lvl="2"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3pPr>
            <a:lvl4pPr lvl="3"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4pPr>
            <a:lvl5pPr lvl="4"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5pPr>
            <a:lvl6pPr lvl="5"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6pPr>
            <a:lvl7pPr lvl="6"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7pPr>
            <a:lvl8pPr lvl="7"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8pPr>
            <a:lvl9pPr lvl="8"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9pPr>
          </a:lstStyle>
          <a:p>
            <a:pPr algn="ctr">
              <a:buClr>
                <a:srgbClr val="FFFFFF"/>
              </a:buClr>
              <a:buSzPct val="25000"/>
              <a:buFont typeface="Arial"/>
              <a:buNone/>
            </a:pPr>
            <a:r>
              <a:rPr lang="en-US" sz="2800" b="0" dirty="0">
                <a:solidFill>
                  <a:srgbClr val="FFFFFF"/>
                </a:solidFill>
                <a:latin typeface="Arial"/>
                <a:ea typeface="Arial"/>
                <a:cs typeface="Arial"/>
                <a:sym typeface="Arial"/>
              </a:rPr>
              <a:t>Will it be feasible in Connecticut?</a:t>
            </a:r>
          </a:p>
        </p:txBody>
      </p:sp>
      <p:pic>
        <p:nvPicPr>
          <p:cNvPr id="8" name="Shape 190"/>
          <p:cNvPicPr preferRelativeResize="0"/>
          <p:nvPr/>
        </p:nvPicPr>
        <p:blipFill rotWithShape="1">
          <a:blip r:embed="rId3">
            <a:alphaModFix/>
          </a:blip>
          <a:srcRect/>
          <a:stretch/>
        </p:blipFill>
        <p:spPr>
          <a:xfrm>
            <a:off x="3538025" y="503350"/>
            <a:ext cx="5500467" cy="3818699"/>
          </a:xfrm>
          <a:prstGeom prst="rect">
            <a:avLst/>
          </a:prstGeom>
          <a:noFill/>
          <a:ln>
            <a:noFill/>
          </a:ln>
        </p:spPr>
      </p:pic>
      <p:sp>
        <p:nvSpPr>
          <p:cNvPr id="6" name="TextBox 5"/>
          <p:cNvSpPr txBox="1"/>
          <p:nvPr/>
        </p:nvSpPr>
        <p:spPr>
          <a:xfrm>
            <a:off x="8661737" y="4860758"/>
            <a:ext cx="321842" cy="246221"/>
          </a:xfrm>
          <a:prstGeom prst="rect">
            <a:avLst/>
          </a:prstGeom>
          <a:noFill/>
        </p:spPr>
        <p:txBody>
          <a:bodyPr wrap="square" rtlCol="0">
            <a:spAutoFit/>
          </a:bodyPr>
          <a:lstStyle/>
          <a:p>
            <a:r>
              <a:rPr lang="en-US" sz="1000" dirty="0"/>
              <a:t>2</a:t>
            </a:r>
          </a:p>
        </p:txBody>
      </p:sp>
    </p:spTree>
    <p:extLst>
      <p:ext uri="{BB962C8B-B14F-4D97-AF65-F5344CB8AC3E}">
        <p14:creationId xmlns:p14="http://schemas.microsoft.com/office/powerpoint/2010/main" val="3388939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6" name="Shape 136"/>
          <p:cNvSpPr txBox="1"/>
          <p:nvPr/>
        </p:nvSpPr>
        <p:spPr>
          <a:xfrm>
            <a:off x="0" y="503350"/>
            <a:ext cx="3471299" cy="3818699"/>
          </a:xfrm>
          <a:prstGeom prst="rect">
            <a:avLst/>
          </a:prstGeom>
          <a:noFill/>
          <a:ln>
            <a:noFill/>
          </a:ln>
        </p:spPr>
        <p:txBody>
          <a:bodyPr lIns="91425" tIns="91425" rIns="91425" bIns="91425" anchor="ctr" anchorCtr="0">
            <a:noAutofit/>
          </a:bodyPr>
          <a:lstStyle/>
          <a:p>
            <a:pPr lvl="0" algn="ctr"/>
            <a:r>
              <a:rPr lang="en-US" sz="2800" dirty="0">
                <a:solidFill>
                  <a:srgbClr val="FFFFFF"/>
                </a:solidFill>
              </a:rPr>
              <a:t>How do we Harness Solar Energy?</a:t>
            </a:r>
            <a:endParaRPr lang="en" sz="2800" dirty="0">
              <a:solidFill>
                <a:srgbClr val="18637B"/>
              </a:solidFill>
              <a:latin typeface="Roboto Slab"/>
              <a:ea typeface="Roboto Slab"/>
              <a:cs typeface="Roboto Slab"/>
              <a:sym typeface="Roboto Slab"/>
            </a:endParaRPr>
          </a:p>
        </p:txBody>
      </p:sp>
      <p:pic>
        <p:nvPicPr>
          <p:cNvPr id="8" name="Shape 182"/>
          <p:cNvPicPr preferRelativeResize="0"/>
          <p:nvPr/>
        </p:nvPicPr>
        <p:blipFill rotWithShape="1">
          <a:blip r:embed="rId3">
            <a:alphaModFix/>
          </a:blip>
          <a:srcRect/>
          <a:stretch/>
        </p:blipFill>
        <p:spPr>
          <a:xfrm>
            <a:off x="3671666" y="872196"/>
            <a:ext cx="4811151" cy="3327010"/>
          </a:xfrm>
          <a:prstGeom prst="rect">
            <a:avLst/>
          </a:prstGeom>
          <a:noFill/>
          <a:ln>
            <a:noFill/>
          </a:ln>
        </p:spPr>
      </p:pic>
      <p:sp>
        <p:nvSpPr>
          <p:cNvPr id="4" name="TextBox 3"/>
          <p:cNvSpPr txBox="1"/>
          <p:nvPr/>
        </p:nvSpPr>
        <p:spPr>
          <a:xfrm>
            <a:off x="8661737" y="4860758"/>
            <a:ext cx="321842" cy="246221"/>
          </a:xfrm>
          <a:prstGeom prst="rect">
            <a:avLst/>
          </a:prstGeom>
          <a:noFill/>
        </p:spPr>
        <p:txBody>
          <a:bodyPr wrap="square" rtlCol="0">
            <a:spAutoFit/>
          </a:bodyPr>
          <a:lstStyle/>
          <a:p>
            <a:r>
              <a:rPr lang="en-US" sz="1000" dirty="0"/>
              <a:t>3</a:t>
            </a:r>
          </a:p>
        </p:txBody>
      </p:sp>
    </p:spTree>
    <p:extLst>
      <p:ext uri="{BB962C8B-B14F-4D97-AF65-F5344CB8AC3E}">
        <p14:creationId xmlns:p14="http://schemas.microsoft.com/office/powerpoint/2010/main" val="2559394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6" name="Shape 136"/>
          <p:cNvSpPr txBox="1"/>
          <p:nvPr/>
        </p:nvSpPr>
        <p:spPr>
          <a:xfrm>
            <a:off x="0" y="503350"/>
            <a:ext cx="3471299" cy="3818699"/>
          </a:xfrm>
          <a:prstGeom prst="rect">
            <a:avLst/>
          </a:prstGeom>
          <a:noFill/>
          <a:ln>
            <a:noFill/>
          </a:ln>
        </p:spPr>
        <p:txBody>
          <a:bodyPr lIns="91425" tIns="91425" rIns="91425" bIns="91425" anchor="ctr" anchorCtr="0">
            <a:noAutofit/>
          </a:bodyPr>
          <a:lstStyle/>
          <a:p>
            <a:pPr lvl="0" algn="ctr">
              <a:spcBef>
                <a:spcPts val="0"/>
              </a:spcBef>
              <a:buNone/>
            </a:pPr>
            <a:endParaRPr lang="en" sz="20000" dirty="0">
              <a:solidFill>
                <a:srgbClr val="18637B"/>
              </a:solidFill>
              <a:latin typeface="Roboto Slab"/>
              <a:ea typeface="Roboto Slab"/>
              <a:cs typeface="Roboto Slab"/>
              <a:sym typeface="Roboto Slab"/>
            </a:endParaRPr>
          </a:p>
        </p:txBody>
      </p:sp>
      <p:sp>
        <p:nvSpPr>
          <p:cNvPr id="5" name="Shape 187"/>
          <p:cNvSpPr txBox="1">
            <a:spLocks/>
          </p:cNvSpPr>
          <p:nvPr/>
        </p:nvSpPr>
        <p:spPr>
          <a:xfrm>
            <a:off x="-1" y="503350"/>
            <a:ext cx="3471299" cy="3818699"/>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4454"/>
              </a:buClr>
              <a:buSzPct val="100000"/>
              <a:buFont typeface="Roboto Slab"/>
              <a:buNone/>
              <a:defRPr sz="4800" b="1" i="0" u="none" strike="noStrike" cap="none">
                <a:solidFill>
                  <a:srgbClr val="114454"/>
                </a:solidFill>
                <a:latin typeface="Roboto Slab"/>
                <a:ea typeface="Roboto Slab"/>
                <a:cs typeface="Roboto Slab"/>
                <a:sym typeface="Roboto Slab"/>
              </a:defRPr>
            </a:lvl1pPr>
            <a:lvl2pPr lvl="1"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2pPr>
            <a:lvl3pPr lvl="2"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3pPr>
            <a:lvl4pPr lvl="3"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4pPr>
            <a:lvl5pPr lvl="4"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5pPr>
            <a:lvl6pPr lvl="5"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6pPr>
            <a:lvl7pPr lvl="6"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7pPr>
            <a:lvl8pPr lvl="7"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8pPr>
            <a:lvl9pPr lvl="8"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9pPr>
          </a:lstStyle>
          <a:p>
            <a:pPr algn="ctr">
              <a:buClr>
                <a:srgbClr val="FFFFFF"/>
              </a:buClr>
              <a:buSzPct val="25000"/>
              <a:buFont typeface="Arial"/>
              <a:buNone/>
            </a:pPr>
            <a:endParaRPr lang="en-US" sz="2800" b="0" dirty="0">
              <a:solidFill>
                <a:srgbClr val="FFFFFF"/>
              </a:solidFill>
              <a:latin typeface="Arial"/>
              <a:ea typeface="Arial"/>
              <a:cs typeface="Arial"/>
              <a:sym typeface="Arial"/>
            </a:endParaRPr>
          </a:p>
        </p:txBody>
      </p:sp>
      <p:sp>
        <p:nvSpPr>
          <p:cNvPr id="6" name="Shape 172"/>
          <p:cNvSpPr txBox="1">
            <a:spLocks/>
          </p:cNvSpPr>
          <p:nvPr/>
        </p:nvSpPr>
        <p:spPr>
          <a:xfrm>
            <a:off x="-1" y="633891"/>
            <a:ext cx="3411415" cy="3255825"/>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4454"/>
              </a:buClr>
              <a:buSzPct val="100000"/>
              <a:buFont typeface="Roboto Slab"/>
              <a:buNone/>
              <a:defRPr sz="4800" b="1" i="0" u="none" strike="noStrike" cap="none">
                <a:solidFill>
                  <a:srgbClr val="114454"/>
                </a:solidFill>
                <a:latin typeface="Roboto Slab"/>
                <a:ea typeface="Roboto Slab"/>
                <a:cs typeface="Roboto Slab"/>
                <a:sym typeface="Roboto Slab"/>
              </a:defRPr>
            </a:lvl1pPr>
            <a:lvl2pPr lvl="1"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2pPr>
            <a:lvl3pPr lvl="2"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3pPr>
            <a:lvl4pPr lvl="3"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4pPr>
            <a:lvl5pPr lvl="4"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5pPr>
            <a:lvl6pPr lvl="5"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6pPr>
            <a:lvl7pPr lvl="6"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7pPr>
            <a:lvl8pPr lvl="7"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8pPr>
            <a:lvl9pPr lvl="8"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9pPr>
          </a:lstStyle>
          <a:p>
            <a:pPr algn="ctr">
              <a:buClr>
                <a:srgbClr val="FFFFFF"/>
              </a:buClr>
              <a:buSzPct val="25000"/>
              <a:buFont typeface="Arial"/>
              <a:buNone/>
            </a:pPr>
            <a:r>
              <a:rPr lang="en-US" sz="2800" b="0" dirty="0">
                <a:solidFill>
                  <a:schemeClr val="bg1"/>
                </a:solidFill>
                <a:sym typeface="Arial"/>
              </a:rPr>
              <a:t>Growth Trend of Electricity generated using Solar Technology </a:t>
            </a:r>
            <a:r>
              <a:rPr lang="en-US" sz="2800" b="0" dirty="0">
                <a:solidFill>
                  <a:schemeClr val="bg1"/>
                </a:solidFill>
              </a:rPr>
              <a:t>in United States</a:t>
            </a:r>
            <a:endParaRPr lang="en-US" sz="2800" b="0" dirty="0">
              <a:solidFill>
                <a:schemeClr val="bg1"/>
              </a:solidFill>
              <a:sym typeface="Arial"/>
            </a:endParaRPr>
          </a:p>
        </p:txBody>
      </p:sp>
      <p:pic>
        <p:nvPicPr>
          <p:cNvPr id="7" name="Shape 173"/>
          <p:cNvPicPr preferRelativeResize="0">
            <a:picLocks/>
          </p:cNvPicPr>
          <p:nvPr/>
        </p:nvPicPr>
        <p:blipFill rotWithShape="1">
          <a:blip r:embed="rId3">
            <a:alphaModFix/>
          </a:blip>
          <a:srcRect/>
          <a:stretch/>
        </p:blipFill>
        <p:spPr>
          <a:xfrm>
            <a:off x="4596767" y="105596"/>
            <a:ext cx="3115993" cy="2307103"/>
          </a:xfrm>
          <a:prstGeom prst="rect">
            <a:avLst/>
          </a:prstGeom>
          <a:noFill/>
          <a:ln>
            <a:noFill/>
          </a:ln>
        </p:spPr>
      </p:pic>
      <p:pic>
        <p:nvPicPr>
          <p:cNvPr id="9" name="Picture 8"/>
          <p:cNvPicPr>
            <a:picLocks noChangeAspect="1"/>
          </p:cNvPicPr>
          <p:nvPr/>
        </p:nvPicPr>
        <p:blipFill>
          <a:blip r:embed="rId4"/>
          <a:stretch>
            <a:fillRect/>
          </a:stretch>
        </p:blipFill>
        <p:spPr>
          <a:xfrm>
            <a:off x="4642340" y="2539217"/>
            <a:ext cx="3070420" cy="2409705"/>
          </a:xfrm>
          <a:prstGeom prst="rect">
            <a:avLst/>
          </a:prstGeom>
        </p:spPr>
      </p:pic>
      <p:sp>
        <p:nvSpPr>
          <p:cNvPr id="8" name="TextBox 7"/>
          <p:cNvSpPr txBox="1"/>
          <p:nvPr/>
        </p:nvSpPr>
        <p:spPr>
          <a:xfrm>
            <a:off x="8661737" y="4860758"/>
            <a:ext cx="321842" cy="246221"/>
          </a:xfrm>
          <a:prstGeom prst="rect">
            <a:avLst/>
          </a:prstGeom>
          <a:noFill/>
        </p:spPr>
        <p:txBody>
          <a:bodyPr wrap="square" rtlCol="0">
            <a:spAutoFit/>
          </a:bodyPr>
          <a:lstStyle/>
          <a:p>
            <a:r>
              <a:rPr lang="en-US" sz="1000" dirty="0"/>
              <a:t>4</a:t>
            </a:r>
          </a:p>
        </p:txBody>
      </p:sp>
    </p:spTree>
    <p:extLst>
      <p:ext uri="{BB962C8B-B14F-4D97-AF65-F5344CB8AC3E}">
        <p14:creationId xmlns:p14="http://schemas.microsoft.com/office/powerpoint/2010/main" val="2207319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61830" y="246185"/>
            <a:ext cx="5074207" cy="4389120"/>
          </a:xfrm>
          <a:prstGeom prst="rect">
            <a:avLst/>
          </a:prstGeom>
        </p:spPr>
      </p:pic>
      <p:sp>
        <p:nvSpPr>
          <p:cNvPr id="5" name="Shape 172"/>
          <p:cNvSpPr txBox="1">
            <a:spLocks/>
          </p:cNvSpPr>
          <p:nvPr/>
        </p:nvSpPr>
        <p:spPr>
          <a:xfrm>
            <a:off x="-49237" y="633891"/>
            <a:ext cx="3460651" cy="3255825"/>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4454"/>
              </a:buClr>
              <a:buSzPct val="100000"/>
              <a:buFont typeface="Roboto Slab"/>
              <a:buNone/>
              <a:defRPr sz="4800" b="1" i="0" u="none" strike="noStrike" cap="none">
                <a:solidFill>
                  <a:srgbClr val="114454"/>
                </a:solidFill>
                <a:latin typeface="Roboto Slab"/>
                <a:ea typeface="Roboto Slab"/>
                <a:cs typeface="Roboto Slab"/>
                <a:sym typeface="Roboto Slab"/>
              </a:defRPr>
            </a:lvl1pPr>
            <a:lvl2pPr lvl="1"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2pPr>
            <a:lvl3pPr lvl="2"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3pPr>
            <a:lvl4pPr lvl="3"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4pPr>
            <a:lvl5pPr lvl="4"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5pPr>
            <a:lvl6pPr lvl="5"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6pPr>
            <a:lvl7pPr lvl="6"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7pPr>
            <a:lvl8pPr lvl="7"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8pPr>
            <a:lvl9pPr lvl="8"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9pPr>
          </a:lstStyle>
          <a:p>
            <a:pPr algn="ctr">
              <a:buClr>
                <a:srgbClr val="FFFFFF"/>
              </a:buClr>
              <a:buSzPct val="25000"/>
              <a:buFont typeface="Arial"/>
              <a:buNone/>
            </a:pPr>
            <a:r>
              <a:rPr lang="en-US" sz="2800" b="0" dirty="0">
                <a:solidFill>
                  <a:schemeClr val="bg1"/>
                </a:solidFill>
                <a:sym typeface="Arial"/>
              </a:rPr>
              <a:t>Existing Market Competition</a:t>
            </a:r>
          </a:p>
        </p:txBody>
      </p:sp>
      <p:sp>
        <p:nvSpPr>
          <p:cNvPr id="6" name="TextBox 5"/>
          <p:cNvSpPr txBox="1"/>
          <p:nvPr/>
        </p:nvSpPr>
        <p:spPr>
          <a:xfrm>
            <a:off x="8661737" y="4860758"/>
            <a:ext cx="321842" cy="246221"/>
          </a:xfrm>
          <a:prstGeom prst="rect">
            <a:avLst/>
          </a:prstGeom>
          <a:noFill/>
        </p:spPr>
        <p:txBody>
          <a:bodyPr wrap="square" rtlCol="0">
            <a:spAutoFit/>
          </a:bodyPr>
          <a:lstStyle/>
          <a:p>
            <a:r>
              <a:rPr lang="en-US" sz="1000" dirty="0"/>
              <a:t>5</a:t>
            </a:r>
          </a:p>
        </p:txBody>
      </p:sp>
    </p:spTree>
    <p:extLst>
      <p:ext uri="{BB962C8B-B14F-4D97-AF65-F5344CB8AC3E}">
        <p14:creationId xmlns:p14="http://schemas.microsoft.com/office/powerpoint/2010/main" val="1529339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6" name="Shape 136"/>
          <p:cNvSpPr txBox="1"/>
          <p:nvPr/>
        </p:nvSpPr>
        <p:spPr>
          <a:xfrm>
            <a:off x="0" y="503350"/>
            <a:ext cx="3471299" cy="3818699"/>
          </a:xfrm>
          <a:prstGeom prst="rect">
            <a:avLst/>
          </a:prstGeom>
          <a:noFill/>
          <a:ln>
            <a:noFill/>
          </a:ln>
        </p:spPr>
        <p:txBody>
          <a:bodyPr lIns="91425" tIns="91425" rIns="91425" bIns="91425" anchor="ctr" anchorCtr="0">
            <a:noAutofit/>
          </a:bodyPr>
          <a:lstStyle/>
          <a:p>
            <a:pPr lvl="0" algn="ctr">
              <a:spcBef>
                <a:spcPts val="0"/>
              </a:spcBef>
              <a:buNone/>
            </a:pPr>
            <a:endParaRPr lang="en" sz="20000" dirty="0">
              <a:solidFill>
                <a:srgbClr val="18637B"/>
              </a:solidFill>
              <a:latin typeface="Roboto Slab"/>
              <a:ea typeface="Roboto Slab"/>
              <a:cs typeface="Roboto Slab"/>
              <a:sym typeface="Roboto Slab"/>
            </a:endParaRPr>
          </a:p>
        </p:txBody>
      </p:sp>
      <p:sp>
        <p:nvSpPr>
          <p:cNvPr id="5" name="Shape 187"/>
          <p:cNvSpPr txBox="1">
            <a:spLocks/>
          </p:cNvSpPr>
          <p:nvPr/>
        </p:nvSpPr>
        <p:spPr>
          <a:xfrm>
            <a:off x="-1" y="503350"/>
            <a:ext cx="3471299" cy="3818699"/>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4454"/>
              </a:buClr>
              <a:buSzPct val="100000"/>
              <a:buFont typeface="Roboto Slab"/>
              <a:buNone/>
              <a:defRPr sz="4800" b="1" i="0" u="none" strike="noStrike" cap="none">
                <a:solidFill>
                  <a:srgbClr val="114454"/>
                </a:solidFill>
                <a:latin typeface="Roboto Slab"/>
                <a:ea typeface="Roboto Slab"/>
                <a:cs typeface="Roboto Slab"/>
                <a:sym typeface="Roboto Slab"/>
              </a:defRPr>
            </a:lvl1pPr>
            <a:lvl2pPr lvl="1"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2pPr>
            <a:lvl3pPr lvl="2"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3pPr>
            <a:lvl4pPr lvl="3"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4pPr>
            <a:lvl5pPr lvl="4"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5pPr>
            <a:lvl6pPr lvl="5"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6pPr>
            <a:lvl7pPr lvl="6"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7pPr>
            <a:lvl8pPr lvl="7"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8pPr>
            <a:lvl9pPr lvl="8"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9pPr>
          </a:lstStyle>
          <a:p>
            <a:pPr algn="ctr">
              <a:buClr>
                <a:srgbClr val="FFFFFF"/>
              </a:buClr>
              <a:buSzPct val="25000"/>
              <a:buFont typeface="Arial"/>
              <a:buNone/>
            </a:pPr>
            <a:endParaRPr lang="en-US" sz="2800" b="0" dirty="0">
              <a:solidFill>
                <a:srgbClr val="FFFFFF"/>
              </a:solidFill>
              <a:latin typeface="Arial"/>
              <a:ea typeface="Arial"/>
              <a:cs typeface="Arial"/>
              <a:sym typeface="Arial"/>
            </a:endParaRPr>
          </a:p>
        </p:txBody>
      </p:sp>
      <p:sp>
        <p:nvSpPr>
          <p:cNvPr id="8" name="Shape 201"/>
          <p:cNvSpPr txBox="1">
            <a:spLocks/>
          </p:cNvSpPr>
          <p:nvPr/>
        </p:nvSpPr>
        <p:spPr>
          <a:xfrm>
            <a:off x="84406" y="503350"/>
            <a:ext cx="3291840" cy="3818699"/>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4454"/>
              </a:buClr>
              <a:buSzPct val="100000"/>
              <a:buFont typeface="Roboto Slab"/>
              <a:buNone/>
              <a:defRPr sz="4800" b="1" i="0" u="none" strike="noStrike" cap="none">
                <a:solidFill>
                  <a:srgbClr val="114454"/>
                </a:solidFill>
                <a:latin typeface="Roboto Slab"/>
                <a:ea typeface="Roboto Slab"/>
                <a:cs typeface="Roboto Slab"/>
                <a:sym typeface="Roboto Slab"/>
              </a:defRPr>
            </a:lvl1pPr>
            <a:lvl2pPr lvl="1"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2pPr>
            <a:lvl3pPr lvl="2"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3pPr>
            <a:lvl4pPr lvl="3"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4pPr>
            <a:lvl5pPr lvl="4"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5pPr>
            <a:lvl6pPr lvl="5"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6pPr>
            <a:lvl7pPr lvl="6"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7pPr>
            <a:lvl8pPr lvl="7"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8pPr>
            <a:lvl9pPr lvl="8" rtl="0">
              <a:spcBef>
                <a:spcPts val="0"/>
              </a:spcBef>
              <a:buClr>
                <a:srgbClr val="114454"/>
              </a:buClr>
              <a:buSzPct val="100000"/>
              <a:buFont typeface="Roboto Slab"/>
              <a:buNone/>
              <a:defRPr sz="4800" b="1">
                <a:solidFill>
                  <a:srgbClr val="114454"/>
                </a:solidFill>
                <a:latin typeface="Roboto Slab"/>
                <a:ea typeface="Roboto Slab"/>
                <a:cs typeface="Roboto Slab"/>
                <a:sym typeface="Roboto Slab"/>
              </a:defRPr>
            </a:lvl9pPr>
          </a:lstStyle>
          <a:p>
            <a:pPr algn="ctr">
              <a:buClr>
                <a:srgbClr val="FFFFFF"/>
              </a:buClr>
              <a:buSzPct val="25000"/>
              <a:buFont typeface="Arial"/>
              <a:buNone/>
            </a:pPr>
            <a:r>
              <a:rPr lang="en-US" sz="2800" b="0" dirty="0">
                <a:solidFill>
                  <a:srgbClr val="FFFFFF"/>
                </a:solidFill>
                <a:latin typeface="Arial"/>
                <a:ea typeface="Arial"/>
                <a:cs typeface="Arial"/>
                <a:sym typeface="Arial"/>
              </a:rPr>
              <a:t>Marketing: Who will buy the power? </a:t>
            </a:r>
          </a:p>
        </p:txBody>
      </p:sp>
      <p:sp>
        <p:nvSpPr>
          <p:cNvPr id="12" name="Shape 202"/>
          <p:cNvSpPr txBox="1">
            <a:spLocks/>
          </p:cNvSpPr>
          <p:nvPr/>
        </p:nvSpPr>
        <p:spPr>
          <a:xfrm>
            <a:off x="3699803" y="503350"/>
            <a:ext cx="4916657" cy="4525433"/>
          </a:xfrm>
          <a:prstGeom prst="rect">
            <a:avLst/>
          </a:prstGeom>
          <a:noFill/>
          <a:ln>
            <a:noFill/>
          </a:ln>
        </p:spPr>
        <p:txBody>
          <a:bodyPr lIns="91425" tIns="45700" rIns="91425" bIns="45700" anchor="t" anchorCtr="0">
            <a:noAutofit/>
          </a:bodyPr>
          <a:lstStyle>
            <a:defPPr marR="0" lvl="0" algn="l" rtl="0">
              <a:lnSpc>
                <a:spcPct val="100000"/>
              </a:lnSpc>
              <a:spcBef>
                <a:spcPts val="0"/>
              </a:spcBef>
              <a:spcAft>
                <a:spcPts val="0"/>
              </a:spcAft>
            </a:defPPr>
            <a:lvl1pPr marL="342900" marR="0" lvl="0" indent="-2159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1pPr>
            <a:lvl2pPr marL="742950" marR="0" lvl="1" indent="-15875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2pPr>
            <a:lvl3pPr marL="1143000" marR="0" lvl="2"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3pPr>
            <a:lvl4pPr marL="1600200" marR="0" lvl="3"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4pPr>
            <a:lvl5pPr marL="2057400" marR="0" lvl="4"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5pPr>
            <a:lvl6pPr marL="2514600" marR="0" lvl="5" indent="-11430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pPr marL="0" marR="0" lvl="0" indent="0" algn="l" defTabSz="914400" rtl="0" eaLnBrk="1" fontAlgn="auto" latinLnBrk="0" hangingPunct="1">
              <a:lnSpc>
                <a:spcPct val="100000"/>
              </a:lnSpc>
              <a:spcBef>
                <a:spcPts val="0"/>
              </a:spcBef>
              <a:spcAft>
                <a:spcPts val="0"/>
              </a:spcAft>
              <a:buClr>
                <a:srgbClr val="000000"/>
              </a:buClr>
              <a:buSzPct val="100000"/>
              <a:buNone/>
              <a:tabLst/>
              <a:defRPr/>
            </a:pPr>
            <a:r>
              <a:rPr kumimoji="0" lang="en-US" sz="1200" b="1" i="0" u="none" strike="noStrike" kern="0" cap="none" spc="0" normalizeH="0" baseline="0" noProof="0" dirty="0">
                <a:ln>
                  <a:noFill/>
                </a:ln>
                <a:solidFill>
                  <a:srgbClr val="000000"/>
                </a:solidFill>
                <a:effectLst/>
                <a:uLnTx/>
                <a:uFillTx/>
                <a:latin typeface="Arial"/>
                <a:cs typeface="Arial"/>
                <a:sym typeface="Arial"/>
              </a:rPr>
              <a:t>Power Purchase Agreement(PPA)</a:t>
            </a:r>
          </a:p>
          <a:p>
            <a:pPr marL="0" marR="0" lvl="0" indent="0" algn="l" defTabSz="914400" rtl="0" eaLnBrk="1" fontAlgn="auto" latinLnBrk="0" hangingPunct="1">
              <a:lnSpc>
                <a:spcPct val="100000"/>
              </a:lnSpc>
              <a:spcBef>
                <a:spcPts val="0"/>
              </a:spcBef>
              <a:spcAft>
                <a:spcPts val="0"/>
              </a:spcAft>
              <a:buClr>
                <a:srgbClr val="000000"/>
              </a:buClr>
              <a:buSzPct val="100000"/>
              <a:buNone/>
              <a:tabLst/>
              <a:defRPr/>
            </a:pPr>
            <a:endParaRPr kumimoji="0" lang="en-US" sz="1200" b="1"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just" defTabSz="914400" rtl="0" eaLnBrk="1" fontAlgn="auto" latinLnBrk="0" hangingPunct="1">
              <a:lnSpc>
                <a:spcPct val="100000"/>
              </a:lnSpc>
              <a:spcBef>
                <a:spcPts val="0"/>
              </a:spcBef>
              <a:spcAft>
                <a:spcPts val="0"/>
              </a:spcAft>
              <a:buClr>
                <a:srgbClr val="000000"/>
              </a:buClr>
              <a:buSzPct val="100000"/>
              <a:buFont typeface="Arial"/>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A solar power purchase agreement (PPA) is a financial agreement where a developer arranges for the design, permitting, financing and installation of a solar energy system on a customer’s property at little to no cost. </a:t>
            </a:r>
          </a:p>
          <a:p>
            <a:pPr marL="342900" marR="0" lvl="0" indent="-342900" algn="just" defTabSz="914400" rtl="0" eaLnBrk="1" fontAlgn="auto" latinLnBrk="0" hangingPunct="1">
              <a:lnSpc>
                <a:spcPct val="100000"/>
              </a:lnSpc>
              <a:spcBef>
                <a:spcPts val="0"/>
              </a:spcBef>
              <a:spcAft>
                <a:spcPts val="0"/>
              </a:spcAft>
              <a:buClr>
                <a:srgbClr val="000000"/>
              </a:buClr>
              <a:buSzPct val="100000"/>
              <a:buFont typeface="Arial"/>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The developer sells the power generated to the host customer at a fixed rate that is typically lower than the local utility’s retail rate. </a:t>
            </a:r>
            <a:endParaRPr kumimoji="0" lang="en-US" sz="1200" b="1"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just" defTabSz="914400" rtl="0" eaLnBrk="1" fontAlgn="auto" latinLnBrk="0" hangingPunct="1">
              <a:lnSpc>
                <a:spcPct val="100000"/>
              </a:lnSpc>
              <a:spcBef>
                <a:spcPts val="400"/>
              </a:spcBef>
              <a:spcAft>
                <a:spcPts val="0"/>
              </a:spcAft>
              <a:buClr>
                <a:srgbClr val="000000"/>
              </a:buClr>
              <a:buSzPct val="100000"/>
              <a:buFont typeface="Arial"/>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Approximately 90%  of commercial photovoltaics installed in the United States were installed using a power purchase agreement.</a:t>
            </a:r>
          </a:p>
          <a:p>
            <a:pPr marL="342900" marR="0" lvl="0" indent="-342900" algn="just" defTabSz="914400" rtl="0" eaLnBrk="1" fontAlgn="auto" latinLnBrk="0" hangingPunct="1">
              <a:lnSpc>
                <a:spcPct val="100000"/>
              </a:lnSpc>
              <a:spcBef>
                <a:spcPts val="400"/>
              </a:spcBef>
              <a:spcAft>
                <a:spcPts val="0"/>
              </a:spcAft>
              <a:buClr>
                <a:srgbClr val="000000"/>
              </a:buClr>
              <a:buSzPct val="100000"/>
              <a:buFont typeface="Arial"/>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Hence, we  assume  our project is to be developed   based on a previously made PPA . i.e.  total production of the power plant has full demand since the tariff is less than  the existing tariff in Connecticut. </a:t>
            </a:r>
          </a:p>
          <a:p>
            <a:pPr marL="342900" marR="0" lvl="0" indent="-342900" algn="l" defTabSz="914400" rtl="0" eaLnBrk="1" fontAlgn="auto" latinLnBrk="0" hangingPunct="1">
              <a:lnSpc>
                <a:spcPct val="100000"/>
              </a:lnSpc>
              <a:spcBef>
                <a:spcPts val="400"/>
              </a:spcBef>
              <a:spcAft>
                <a:spcPts val="0"/>
              </a:spcAft>
              <a:buClr>
                <a:srgbClr val="000000"/>
              </a:buClr>
              <a:buSzPct val="100000"/>
              <a:buFont typeface="Arial"/>
              <a:buNone/>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TextBox 5"/>
          <p:cNvSpPr txBox="1"/>
          <p:nvPr/>
        </p:nvSpPr>
        <p:spPr>
          <a:xfrm>
            <a:off x="8661737" y="4860758"/>
            <a:ext cx="321842" cy="246221"/>
          </a:xfrm>
          <a:prstGeom prst="rect">
            <a:avLst/>
          </a:prstGeom>
          <a:noFill/>
        </p:spPr>
        <p:txBody>
          <a:bodyPr wrap="square" rtlCol="0">
            <a:spAutoFit/>
          </a:bodyPr>
          <a:lstStyle/>
          <a:p>
            <a:r>
              <a:rPr lang="en-US" sz="1000" dirty="0"/>
              <a:t>6</a:t>
            </a:r>
          </a:p>
        </p:txBody>
      </p:sp>
    </p:spTree>
    <p:extLst>
      <p:ext uri="{BB962C8B-B14F-4D97-AF65-F5344CB8AC3E}">
        <p14:creationId xmlns:p14="http://schemas.microsoft.com/office/powerpoint/2010/main" val="1467367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Shape 191"/>
          <p:cNvSpPr txBox="1">
            <a:spLocks noGrp="1"/>
          </p:cNvSpPr>
          <p:nvPr>
            <p:ph type="body" idx="1"/>
          </p:nvPr>
        </p:nvSpPr>
        <p:spPr>
          <a:xfrm>
            <a:off x="333622" y="1757488"/>
            <a:ext cx="1864146" cy="3152699"/>
          </a:xfrm>
          <a:prstGeom prst="rect">
            <a:avLst/>
          </a:prstGeom>
        </p:spPr>
        <p:txBody>
          <a:bodyPr lIns="91425" tIns="91425" rIns="91425" bIns="91425" anchor="t" anchorCtr="0">
            <a:noAutofit/>
          </a:bodyPr>
          <a:lstStyle/>
          <a:p>
            <a:pPr marL="127000" indent="0">
              <a:lnSpc>
                <a:spcPct val="150000"/>
              </a:lnSpc>
              <a:buNone/>
            </a:pPr>
            <a:r>
              <a:rPr lang="en-US" sz="1400" b="1" u="sng" dirty="0">
                <a:solidFill>
                  <a:schemeClr val="tx1"/>
                </a:solidFill>
                <a:latin typeface="+mn-lt"/>
              </a:rPr>
              <a:t>Parameters</a:t>
            </a:r>
          </a:p>
          <a:p>
            <a:pPr marL="285750" indent="-285750">
              <a:lnSpc>
                <a:spcPct val="150000"/>
              </a:lnSpc>
              <a:buFont typeface="Arial" panose="020B0604020202020204" pitchFamily="34" charset="0"/>
              <a:buChar char="•"/>
            </a:pPr>
            <a:r>
              <a:rPr lang="en-US" sz="1400" dirty="0">
                <a:solidFill>
                  <a:schemeClr val="tx1"/>
                </a:solidFill>
                <a:latin typeface="+mn-lt"/>
              </a:rPr>
              <a:t> Tariff</a:t>
            </a:r>
          </a:p>
          <a:p>
            <a:pPr marL="285750" indent="-285750">
              <a:lnSpc>
                <a:spcPct val="150000"/>
              </a:lnSpc>
              <a:buFont typeface="Arial" panose="020B0604020202020204" pitchFamily="34" charset="0"/>
              <a:buChar char="•"/>
            </a:pPr>
            <a:r>
              <a:rPr lang="en-US" sz="1400" dirty="0">
                <a:solidFill>
                  <a:schemeClr val="tx1"/>
                </a:solidFill>
                <a:latin typeface="+mn-lt"/>
              </a:rPr>
              <a:t> Annual Tariff Increment rate</a:t>
            </a:r>
          </a:p>
          <a:p>
            <a:pPr marL="285750" indent="-285750">
              <a:lnSpc>
                <a:spcPct val="150000"/>
              </a:lnSpc>
              <a:buFont typeface="Arial" panose="020B0604020202020204" pitchFamily="34" charset="0"/>
              <a:buChar char="•"/>
            </a:pPr>
            <a:r>
              <a:rPr lang="en-US" sz="1400" dirty="0">
                <a:solidFill>
                  <a:schemeClr val="tx1"/>
                </a:solidFill>
                <a:latin typeface="+mn-lt"/>
              </a:rPr>
              <a:t> O&amp;M Cost</a:t>
            </a:r>
          </a:p>
          <a:p>
            <a:pPr marL="285750" indent="-285750">
              <a:lnSpc>
                <a:spcPct val="150000"/>
              </a:lnSpc>
              <a:buFont typeface="Arial" panose="020B0604020202020204" pitchFamily="34" charset="0"/>
              <a:buChar char="•"/>
            </a:pPr>
            <a:r>
              <a:rPr lang="en-US" sz="1400" dirty="0">
                <a:solidFill>
                  <a:schemeClr val="tx1"/>
                </a:solidFill>
                <a:latin typeface="+mn-lt"/>
              </a:rPr>
              <a:t> Land rent </a:t>
            </a:r>
          </a:p>
          <a:p>
            <a:pPr marL="285750" indent="-285750">
              <a:lnSpc>
                <a:spcPct val="150000"/>
              </a:lnSpc>
              <a:buFont typeface="Arial" panose="020B0604020202020204" pitchFamily="34" charset="0"/>
              <a:buChar char="•"/>
            </a:pPr>
            <a:r>
              <a:rPr lang="en-US" sz="1400" dirty="0">
                <a:solidFill>
                  <a:schemeClr val="tx1"/>
                </a:solidFill>
                <a:latin typeface="+mn-lt"/>
              </a:rPr>
              <a:t> Land area required</a:t>
            </a:r>
          </a:p>
          <a:p>
            <a:pPr marL="285750" indent="-285750">
              <a:lnSpc>
                <a:spcPct val="150000"/>
              </a:lnSpc>
              <a:buFont typeface="Arial" panose="020B0604020202020204" pitchFamily="34" charset="0"/>
              <a:buChar char="•"/>
            </a:pPr>
            <a:r>
              <a:rPr lang="en-US" sz="1400" dirty="0">
                <a:solidFill>
                  <a:schemeClr val="tx1"/>
                </a:solidFill>
                <a:latin typeface="+mn-lt"/>
              </a:rPr>
              <a:t> Tax Rate</a:t>
            </a:r>
          </a:p>
        </p:txBody>
      </p:sp>
      <p:sp>
        <p:nvSpPr>
          <p:cNvPr id="192" name="Shape 192"/>
          <p:cNvSpPr txBox="1">
            <a:spLocks noGrp="1"/>
          </p:cNvSpPr>
          <p:nvPr>
            <p:ph type="body" idx="2"/>
          </p:nvPr>
        </p:nvSpPr>
        <p:spPr>
          <a:xfrm>
            <a:off x="2197768" y="1757487"/>
            <a:ext cx="2273542" cy="3152699"/>
          </a:xfrm>
          <a:prstGeom prst="rect">
            <a:avLst/>
          </a:prstGeom>
        </p:spPr>
        <p:txBody>
          <a:bodyPr lIns="91425" tIns="91425" rIns="91425" bIns="91425" anchor="t" anchorCtr="0">
            <a:noAutofit/>
          </a:bodyPr>
          <a:lstStyle/>
          <a:p>
            <a:pPr marL="127000" indent="0">
              <a:lnSpc>
                <a:spcPct val="150000"/>
              </a:lnSpc>
              <a:buNone/>
            </a:pPr>
            <a:r>
              <a:rPr lang="en-US" sz="1400" b="1" u="sng" dirty="0">
                <a:solidFill>
                  <a:schemeClr val="tx1"/>
                </a:solidFill>
                <a:latin typeface="+mn-lt"/>
              </a:rPr>
              <a:t>Power Plant Technical Parameters</a:t>
            </a:r>
          </a:p>
          <a:p>
            <a:pPr marL="285750" indent="-285750">
              <a:lnSpc>
                <a:spcPct val="150000"/>
              </a:lnSpc>
              <a:buFont typeface="Arial" panose="020B0604020202020204" pitchFamily="34" charset="0"/>
              <a:buChar char="•"/>
            </a:pPr>
            <a:r>
              <a:rPr lang="en-US" sz="1400" dirty="0">
                <a:solidFill>
                  <a:schemeClr val="tx1"/>
                </a:solidFill>
                <a:latin typeface="+mn-lt"/>
              </a:rPr>
              <a:t> Specific Productivity</a:t>
            </a:r>
          </a:p>
          <a:p>
            <a:pPr marL="285750" indent="-285750">
              <a:lnSpc>
                <a:spcPct val="150000"/>
              </a:lnSpc>
              <a:buFont typeface="Arial" panose="020B0604020202020204" pitchFamily="34" charset="0"/>
              <a:buChar char="•"/>
            </a:pPr>
            <a:r>
              <a:rPr lang="en-US" sz="1400" dirty="0">
                <a:solidFill>
                  <a:schemeClr val="tx1"/>
                </a:solidFill>
                <a:latin typeface="+mn-lt"/>
              </a:rPr>
              <a:t> Annual decrease in productivity</a:t>
            </a:r>
          </a:p>
          <a:p>
            <a:pPr marL="285750" indent="-285750">
              <a:lnSpc>
                <a:spcPct val="150000"/>
              </a:lnSpc>
              <a:buFont typeface="Arial" panose="020B0604020202020204" pitchFamily="34" charset="0"/>
              <a:buChar char="•"/>
            </a:pPr>
            <a:r>
              <a:rPr lang="en-US" sz="1400" dirty="0">
                <a:solidFill>
                  <a:schemeClr val="tx1"/>
                </a:solidFill>
                <a:latin typeface="+mn-lt"/>
              </a:rPr>
              <a:t> EPCC Cost of PV Plant /Capital Investment</a:t>
            </a:r>
          </a:p>
        </p:txBody>
      </p:sp>
      <p:sp>
        <p:nvSpPr>
          <p:cNvPr id="193" name="Shape 193"/>
          <p:cNvSpPr txBox="1">
            <a:spLocks noGrp="1"/>
          </p:cNvSpPr>
          <p:nvPr>
            <p:ph type="body" idx="3"/>
          </p:nvPr>
        </p:nvSpPr>
        <p:spPr>
          <a:xfrm>
            <a:off x="4388009" y="1757487"/>
            <a:ext cx="2409900" cy="3152699"/>
          </a:xfrm>
          <a:prstGeom prst="rect">
            <a:avLst/>
          </a:prstGeom>
        </p:spPr>
        <p:txBody>
          <a:bodyPr lIns="91425" tIns="91425" rIns="91425" bIns="91425" anchor="t" anchorCtr="0">
            <a:noAutofit/>
          </a:bodyPr>
          <a:lstStyle/>
          <a:p>
            <a:pPr marL="127000">
              <a:lnSpc>
                <a:spcPct val="150000"/>
              </a:lnSpc>
              <a:spcBef>
                <a:spcPts val="400"/>
              </a:spcBef>
              <a:buNone/>
            </a:pPr>
            <a:r>
              <a:rPr lang="en-US" sz="1400" b="1" u="sng" dirty="0">
                <a:solidFill>
                  <a:schemeClr val="tx1"/>
                </a:solidFill>
                <a:latin typeface="+mn-lt"/>
              </a:rPr>
              <a:t>Financial Parameters</a:t>
            </a:r>
          </a:p>
          <a:p>
            <a:pPr marL="342900" indent="-215900">
              <a:lnSpc>
                <a:spcPct val="150000"/>
              </a:lnSpc>
              <a:spcBef>
                <a:spcPts val="400"/>
              </a:spcBef>
              <a:buFont typeface="Arial"/>
              <a:buChar char="•"/>
            </a:pPr>
            <a:r>
              <a:rPr lang="en-US" sz="1400" dirty="0">
                <a:solidFill>
                  <a:schemeClr val="tx1"/>
                </a:solidFill>
                <a:latin typeface="+mn-lt"/>
              </a:rPr>
              <a:t>Loan Amount</a:t>
            </a:r>
          </a:p>
          <a:p>
            <a:pPr marL="342900" indent="-215900">
              <a:lnSpc>
                <a:spcPct val="150000"/>
              </a:lnSpc>
              <a:spcBef>
                <a:spcPts val="400"/>
              </a:spcBef>
              <a:buFont typeface="Arial"/>
              <a:buChar char="•"/>
            </a:pPr>
            <a:r>
              <a:rPr lang="en-US" sz="1400" dirty="0">
                <a:solidFill>
                  <a:schemeClr val="tx1"/>
                </a:solidFill>
                <a:latin typeface="+mn-lt"/>
              </a:rPr>
              <a:t>Loan Interest Rate</a:t>
            </a:r>
          </a:p>
          <a:p>
            <a:pPr marL="342900" indent="-215900">
              <a:lnSpc>
                <a:spcPct val="150000"/>
              </a:lnSpc>
              <a:spcBef>
                <a:spcPts val="400"/>
              </a:spcBef>
              <a:buFont typeface="Arial"/>
              <a:buChar char="•"/>
            </a:pPr>
            <a:r>
              <a:rPr lang="en-US" sz="1400" dirty="0">
                <a:solidFill>
                  <a:schemeClr val="tx1"/>
                </a:solidFill>
                <a:latin typeface="+mn-lt"/>
              </a:rPr>
              <a:t>Debt Term</a:t>
            </a:r>
          </a:p>
          <a:p>
            <a:pPr marL="342900" indent="-215900">
              <a:lnSpc>
                <a:spcPct val="150000"/>
              </a:lnSpc>
              <a:spcBef>
                <a:spcPts val="400"/>
              </a:spcBef>
              <a:buFont typeface="Arial"/>
              <a:buChar char="•"/>
            </a:pPr>
            <a:r>
              <a:rPr lang="en-US" sz="1400" dirty="0">
                <a:solidFill>
                  <a:schemeClr val="tx1"/>
                </a:solidFill>
                <a:latin typeface="+mn-lt"/>
              </a:rPr>
              <a:t>Currency Inflation Rate</a:t>
            </a:r>
          </a:p>
          <a:p>
            <a:pPr lvl="0">
              <a:spcBef>
                <a:spcPts val="0"/>
              </a:spcBef>
              <a:buNone/>
            </a:pPr>
            <a:endParaRPr dirty="0"/>
          </a:p>
        </p:txBody>
      </p:sp>
      <p:sp>
        <p:nvSpPr>
          <p:cNvPr id="2" name="Title 1"/>
          <p:cNvSpPr>
            <a:spLocks noGrp="1"/>
          </p:cNvSpPr>
          <p:nvPr>
            <p:ph type="title"/>
          </p:nvPr>
        </p:nvSpPr>
        <p:spPr>
          <a:xfrm>
            <a:off x="717458" y="546767"/>
            <a:ext cx="3670552" cy="1028700"/>
          </a:xfrm>
        </p:spPr>
        <p:txBody>
          <a:bodyPr/>
          <a:lstStyle/>
          <a:p>
            <a:pPr algn="ctr"/>
            <a:r>
              <a:rPr lang="en-US" dirty="0"/>
              <a:t>Factors Considered and Decisions</a:t>
            </a:r>
          </a:p>
        </p:txBody>
      </p:sp>
      <p:sp>
        <p:nvSpPr>
          <p:cNvPr id="14" name="Shape 193"/>
          <p:cNvSpPr txBox="1">
            <a:spLocks/>
          </p:cNvSpPr>
          <p:nvPr/>
        </p:nvSpPr>
        <p:spPr>
          <a:xfrm>
            <a:off x="6578249" y="1757488"/>
            <a:ext cx="2409900" cy="31526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14454"/>
              </a:buClr>
              <a:buSzPct val="100000"/>
              <a:buFont typeface="Nixie One"/>
              <a:buChar char="▪"/>
              <a:defRPr sz="1800" b="0" i="0" u="none" strike="noStrike" cap="none">
                <a:solidFill>
                  <a:srgbClr val="114454"/>
                </a:solidFill>
                <a:latin typeface="Nixie One"/>
                <a:ea typeface="Nixie One"/>
                <a:cs typeface="Nixie One"/>
                <a:sym typeface="Nixie One"/>
              </a:defRPr>
            </a:lvl1pPr>
            <a:lvl2pPr marR="0" lvl="1" algn="l" rtl="0">
              <a:lnSpc>
                <a:spcPct val="100000"/>
              </a:lnSpc>
              <a:spcBef>
                <a:spcPts val="0"/>
              </a:spcBef>
              <a:spcAft>
                <a:spcPts val="0"/>
              </a:spcAft>
              <a:buClr>
                <a:srgbClr val="114454"/>
              </a:buClr>
              <a:buSzPct val="100000"/>
              <a:buFont typeface="Nixie One"/>
              <a:buChar char="▫"/>
              <a:defRPr sz="1800" b="0" i="0" u="none" strike="noStrike" cap="none">
                <a:solidFill>
                  <a:srgbClr val="114454"/>
                </a:solidFill>
                <a:latin typeface="Nixie One"/>
                <a:ea typeface="Nixie One"/>
                <a:cs typeface="Nixie One"/>
                <a:sym typeface="Nixie One"/>
              </a:defRPr>
            </a:lvl2pPr>
            <a:lvl3pPr marR="0" lvl="2" algn="l" rtl="0">
              <a:lnSpc>
                <a:spcPct val="100000"/>
              </a:lnSpc>
              <a:spcBef>
                <a:spcPts val="0"/>
              </a:spcBef>
              <a:spcAft>
                <a:spcPts val="0"/>
              </a:spcAft>
              <a:buClr>
                <a:srgbClr val="114454"/>
              </a:buClr>
              <a:buSzPct val="100000"/>
              <a:buFont typeface="Nixie One"/>
              <a:buNone/>
              <a:defRPr sz="1800" b="0" i="0" u="none" strike="noStrike" cap="none">
                <a:solidFill>
                  <a:srgbClr val="114454"/>
                </a:solidFill>
                <a:latin typeface="Nixie One"/>
                <a:ea typeface="Nixie One"/>
                <a:cs typeface="Nixie One"/>
                <a:sym typeface="Nixie One"/>
              </a:defRPr>
            </a:lvl3pPr>
            <a:lvl4pPr marR="0" lvl="3" algn="l" rtl="0">
              <a:lnSpc>
                <a:spcPct val="100000"/>
              </a:lnSpc>
              <a:spcBef>
                <a:spcPts val="0"/>
              </a:spcBef>
              <a:spcAft>
                <a:spcPts val="0"/>
              </a:spcAft>
              <a:buClr>
                <a:srgbClr val="114454"/>
              </a:buClr>
              <a:buSzPct val="100000"/>
              <a:buFont typeface="Nixie One"/>
              <a:buNone/>
              <a:defRPr sz="1800" b="0" i="0" u="none" strike="noStrike" cap="none">
                <a:solidFill>
                  <a:srgbClr val="114454"/>
                </a:solidFill>
                <a:latin typeface="Nixie One"/>
                <a:ea typeface="Nixie One"/>
                <a:cs typeface="Nixie One"/>
                <a:sym typeface="Nixie One"/>
              </a:defRPr>
            </a:lvl4pPr>
            <a:lvl5pPr marR="0" lvl="4" algn="l" rtl="0">
              <a:lnSpc>
                <a:spcPct val="100000"/>
              </a:lnSpc>
              <a:spcBef>
                <a:spcPts val="0"/>
              </a:spcBef>
              <a:spcAft>
                <a:spcPts val="0"/>
              </a:spcAft>
              <a:buClr>
                <a:srgbClr val="114454"/>
              </a:buClr>
              <a:buSzPct val="100000"/>
              <a:buFont typeface="Nixie One"/>
              <a:buNone/>
              <a:defRPr sz="1800" b="0" i="0" u="none" strike="noStrike" cap="none">
                <a:solidFill>
                  <a:srgbClr val="114454"/>
                </a:solidFill>
                <a:latin typeface="Nixie One"/>
                <a:ea typeface="Nixie One"/>
                <a:cs typeface="Nixie One"/>
                <a:sym typeface="Nixie One"/>
              </a:defRPr>
            </a:lvl5pPr>
            <a:lvl6pPr marR="0" lvl="5" algn="l" rtl="0">
              <a:lnSpc>
                <a:spcPct val="100000"/>
              </a:lnSpc>
              <a:spcBef>
                <a:spcPts val="0"/>
              </a:spcBef>
              <a:spcAft>
                <a:spcPts val="0"/>
              </a:spcAft>
              <a:buClr>
                <a:srgbClr val="114454"/>
              </a:buClr>
              <a:buSzPct val="100000"/>
              <a:buFont typeface="Nixie One"/>
              <a:buNone/>
              <a:defRPr sz="1800" b="0" i="0" u="none" strike="noStrike" cap="none">
                <a:solidFill>
                  <a:srgbClr val="114454"/>
                </a:solidFill>
                <a:latin typeface="Nixie One"/>
                <a:ea typeface="Nixie One"/>
                <a:cs typeface="Nixie One"/>
                <a:sym typeface="Nixie One"/>
              </a:defRPr>
            </a:lvl6pPr>
            <a:lvl7pPr marR="0" lvl="6" algn="l" rtl="0">
              <a:lnSpc>
                <a:spcPct val="100000"/>
              </a:lnSpc>
              <a:spcBef>
                <a:spcPts val="0"/>
              </a:spcBef>
              <a:spcAft>
                <a:spcPts val="0"/>
              </a:spcAft>
              <a:buClr>
                <a:srgbClr val="114454"/>
              </a:buClr>
              <a:buSzPct val="100000"/>
              <a:buFont typeface="Nixie One"/>
              <a:buNone/>
              <a:defRPr sz="1800" b="0" i="0" u="none" strike="noStrike" cap="none">
                <a:solidFill>
                  <a:srgbClr val="114454"/>
                </a:solidFill>
                <a:latin typeface="Nixie One"/>
                <a:ea typeface="Nixie One"/>
                <a:cs typeface="Nixie One"/>
                <a:sym typeface="Nixie One"/>
              </a:defRPr>
            </a:lvl7pPr>
            <a:lvl8pPr marR="0" lvl="7" algn="l" rtl="0">
              <a:lnSpc>
                <a:spcPct val="100000"/>
              </a:lnSpc>
              <a:spcBef>
                <a:spcPts val="0"/>
              </a:spcBef>
              <a:spcAft>
                <a:spcPts val="0"/>
              </a:spcAft>
              <a:buClr>
                <a:srgbClr val="114454"/>
              </a:buClr>
              <a:buSzPct val="100000"/>
              <a:buFont typeface="Nixie One"/>
              <a:buNone/>
              <a:defRPr sz="1800" b="0" i="0" u="none" strike="noStrike" cap="none">
                <a:solidFill>
                  <a:srgbClr val="114454"/>
                </a:solidFill>
                <a:latin typeface="Nixie One"/>
                <a:ea typeface="Nixie One"/>
                <a:cs typeface="Nixie One"/>
                <a:sym typeface="Nixie One"/>
              </a:defRPr>
            </a:lvl8pPr>
            <a:lvl9pPr marR="0" lvl="8" algn="l" rtl="0">
              <a:lnSpc>
                <a:spcPct val="100000"/>
              </a:lnSpc>
              <a:spcBef>
                <a:spcPts val="0"/>
              </a:spcBef>
              <a:spcAft>
                <a:spcPts val="0"/>
              </a:spcAft>
              <a:buClr>
                <a:srgbClr val="114454"/>
              </a:buClr>
              <a:buSzPct val="100000"/>
              <a:buFont typeface="Nixie One"/>
              <a:buNone/>
              <a:defRPr sz="1800" b="0" i="0" u="none" strike="noStrike" cap="none">
                <a:solidFill>
                  <a:srgbClr val="114454"/>
                </a:solidFill>
                <a:latin typeface="Nixie One"/>
                <a:ea typeface="Nixie One"/>
                <a:cs typeface="Nixie One"/>
                <a:sym typeface="Nixie One"/>
              </a:defRPr>
            </a:lvl9pPr>
          </a:lstStyle>
          <a:p>
            <a:pPr marL="127000">
              <a:lnSpc>
                <a:spcPct val="150000"/>
              </a:lnSpc>
              <a:spcBef>
                <a:spcPts val="400"/>
              </a:spcBef>
              <a:buNone/>
            </a:pPr>
            <a:r>
              <a:rPr lang="en-US" sz="1400" b="1" u="sng" dirty="0">
                <a:solidFill>
                  <a:schemeClr val="tx1"/>
                </a:solidFill>
                <a:latin typeface="+mn-lt"/>
              </a:rPr>
              <a:t>Decisions</a:t>
            </a:r>
          </a:p>
          <a:p>
            <a:pPr marL="342900" indent="-215900">
              <a:lnSpc>
                <a:spcPct val="150000"/>
              </a:lnSpc>
              <a:spcBef>
                <a:spcPts val="400"/>
              </a:spcBef>
              <a:buFont typeface="Arial"/>
              <a:buChar char="•"/>
            </a:pPr>
            <a:r>
              <a:rPr lang="en-US" sz="1400" dirty="0">
                <a:solidFill>
                  <a:schemeClr val="tx1"/>
                </a:solidFill>
                <a:latin typeface="+mn-lt"/>
              </a:rPr>
              <a:t>Power Plant Capacity</a:t>
            </a:r>
          </a:p>
          <a:p>
            <a:pPr marL="342900" indent="-215900">
              <a:lnSpc>
                <a:spcPct val="150000"/>
              </a:lnSpc>
              <a:spcBef>
                <a:spcPts val="400"/>
              </a:spcBef>
              <a:buFont typeface="Arial"/>
              <a:buChar char="•"/>
            </a:pPr>
            <a:r>
              <a:rPr lang="en-US" sz="1400" dirty="0">
                <a:solidFill>
                  <a:schemeClr val="tx1"/>
                </a:solidFill>
                <a:latin typeface="+mn-lt"/>
              </a:rPr>
              <a:t>Power Plant Lifetime</a:t>
            </a:r>
          </a:p>
          <a:p>
            <a:pPr>
              <a:buFont typeface="Nixie One"/>
              <a:buNone/>
            </a:pPr>
            <a:endParaRPr lang="en-US" dirty="0"/>
          </a:p>
        </p:txBody>
      </p:sp>
      <p:sp>
        <p:nvSpPr>
          <p:cNvPr id="7" name="TextBox 6"/>
          <p:cNvSpPr txBox="1"/>
          <p:nvPr/>
        </p:nvSpPr>
        <p:spPr>
          <a:xfrm>
            <a:off x="8661737" y="4860758"/>
            <a:ext cx="321842" cy="246221"/>
          </a:xfrm>
          <a:prstGeom prst="rect">
            <a:avLst/>
          </a:prstGeom>
          <a:noFill/>
        </p:spPr>
        <p:txBody>
          <a:bodyPr wrap="square" rtlCol="0">
            <a:spAutoFit/>
          </a:bodyPr>
          <a:lstStyle/>
          <a:p>
            <a:r>
              <a:rPr lang="en-US" sz="1000" dirty="0"/>
              <a:t>7</a:t>
            </a:r>
          </a:p>
        </p:txBody>
      </p:sp>
    </p:spTree>
    <p:extLst>
      <p:ext uri="{BB962C8B-B14F-4D97-AF65-F5344CB8AC3E}">
        <p14:creationId xmlns:p14="http://schemas.microsoft.com/office/powerpoint/2010/main" val="2313104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2" name="Title 1"/>
          <p:cNvSpPr>
            <a:spLocks noGrp="1"/>
          </p:cNvSpPr>
          <p:nvPr>
            <p:ph type="title"/>
          </p:nvPr>
        </p:nvSpPr>
        <p:spPr>
          <a:xfrm>
            <a:off x="834191" y="550682"/>
            <a:ext cx="3545305" cy="1028700"/>
          </a:xfrm>
        </p:spPr>
        <p:txBody>
          <a:bodyPr/>
          <a:lstStyle/>
          <a:p>
            <a:pPr algn="ctr"/>
            <a:r>
              <a:rPr lang="en-US" dirty="0"/>
              <a:t>Objectives</a:t>
            </a:r>
          </a:p>
        </p:txBody>
      </p:sp>
      <p:pic>
        <p:nvPicPr>
          <p:cNvPr id="7" name="Picture 6"/>
          <p:cNvPicPr>
            <a:picLocks noChangeAspect="1"/>
          </p:cNvPicPr>
          <p:nvPr/>
        </p:nvPicPr>
        <p:blipFill>
          <a:blip r:embed="rId3"/>
          <a:stretch>
            <a:fillRect/>
          </a:stretch>
        </p:blipFill>
        <p:spPr>
          <a:xfrm>
            <a:off x="288759" y="1701038"/>
            <a:ext cx="8181474" cy="2052815"/>
          </a:xfrm>
          <a:prstGeom prst="rect">
            <a:avLst/>
          </a:prstGeom>
        </p:spPr>
      </p:pic>
      <p:grpSp>
        <p:nvGrpSpPr>
          <p:cNvPr id="20" name="Shape 194"/>
          <p:cNvGrpSpPr/>
          <p:nvPr/>
        </p:nvGrpSpPr>
        <p:grpSpPr>
          <a:xfrm>
            <a:off x="333622" y="861852"/>
            <a:ext cx="366457" cy="366436"/>
            <a:chOff x="1923675" y="1633650"/>
            <a:chExt cx="436000" cy="435975"/>
          </a:xfrm>
        </p:grpSpPr>
        <p:sp>
          <p:nvSpPr>
            <p:cNvPr id="21" name="Shape 195"/>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 name="Shape 196"/>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 name="Shape 197"/>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 name="Shape 198"/>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199"/>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200"/>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11" name="TextBox 10"/>
          <p:cNvSpPr txBox="1"/>
          <p:nvPr/>
        </p:nvSpPr>
        <p:spPr>
          <a:xfrm>
            <a:off x="8661737" y="4860758"/>
            <a:ext cx="321842" cy="246221"/>
          </a:xfrm>
          <a:prstGeom prst="rect">
            <a:avLst/>
          </a:prstGeom>
          <a:noFill/>
        </p:spPr>
        <p:txBody>
          <a:bodyPr wrap="square" rtlCol="0">
            <a:spAutoFit/>
          </a:bodyPr>
          <a:lstStyle/>
          <a:p>
            <a:r>
              <a:rPr lang="en-US" sz="1000" dirty="0"/>
              <a:t>8</a:t>
            </a:r>
          </a:p>
        </p:txBody>
      </p:sp>
    </p:spTree>
  </p:cSld>
  <p:clrMapOvr>
    <a:masterClrMapping/>
  </p:clrMapOvr>
</p:sld>
</file>

<file path=ppt/theme/theme1.xml><?xml version="1.0" encoding="utf-8"?>
<a:theme xmlns:a="http://schemas.openxmlformats.org/drawingml/2006/main" name="Warwi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TotalTime>
  <Words>560</Words>
  <Application>Microsoft Office PowerPoint</Application>
  <PresentationFormat>On-screen Show (16:9)</PresentationFormat>
  <Paragraphs>100</Paragraphs>
  <Slides>24</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Helvetica Neue</vt:lpstr>
      <vt:lpstr>Roboto Slab</vt:lpstr>
      <vt:lpstr>Nixie One</vt:lpstr>
      <vt:lpstr>Arial</vt:lpstr>
      <vt:lpstr>Warwick template</vt:lpstr>
      <vt:lpstr>Feasibility Analysis of  Solar Power Plant  in Connecticut </vt:lpstr>
      <vt:lpstr>PowerPoint Presentation</vt:lpstr>
      <vt:lpstr>PowerPoint Presentation</vt:lpstr>
      <vt:lpstr>PowerPoint Presentation</vt:lpstr>
      <vt:lpstr>PowerPoint Presentation</vt:lpstr>
      <vt:lpstr>PowerPoint Presentation</vt:lpstr>
      <vt:lpstr>PowerPoint Presentation</vt:lpstr>
      <vt:lpstr>Factors Considered and Decisions</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maz</dc:creator>
  <cp:lastModifiedBy>Ganrai, Partha</cp:lastModifiedBy>
  <cp:revision>42</cp:revision>
  <dcterms:modified xsi:type="dcterms:W3CDTF">2016-12-11T18:27:55Z</dcterms:modified>
</cp:coreProperties>
</file>